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25"/>
  </p:notesMasterIdLst>
  <p:sldIdLst>
    <p:sldId id="256" r:id="rId2"/>
    <p:sldId id="286" r:id="rId3"/>
    <p:sldId id="309" r:id="rId4"/>
    <p:sldId id="310" r:id="rId5"/>
    <p:sldId id="312" r:id="rId6"/>
    <p:sldId id="311" r:id="rId7"/>
    <p:sldId id="313" r:id="rId8"/>
    <p:sldId id="314" r:id="rId9"/>
    <p:sldId id="315" r:id="rId10"/>
    <p:sldId id="316" r:id="rId11"/>
    <p:sldId id="317" r:id="rId12"/>
    <p:sldId id="318" r:id="rId13"/>
    <p:sldId id="295" r:id="rId14"/>
    <p:sldId id="274" r:id="rId15"/>
    <p:sldId id="277" r:id="rId16"/>
    <p:sldId id="276" r:id="rId17"/>
    <p:sldId id="320" r:id="rId18"/>
    <p:sldId id="281" r:id="rId19"/>
    <p:sldId id="282" r:id="rId20"/>
    <p:sldId id="307" r:id="rId21"/>
    <p:sldId id="321" r:id="rId22"/>
    <p:sldId id="283" r:id="rId23"/>
    <p:sldId id="319" r:id="rId24"/>
  </p:sldIdLst>
  <p:sldSz cx="9144000" cy="6858000" type="screen4x3"/>
  <p:notesSz cx="6858000" cy="9144000"/>
  <p:custDataLst>
    <p:tags r:id="rId26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1004"/>
    <a:srgbClr val="552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1" d="100"/>
          <a:sy n="51" d="100"/>
        </p:scale>
        <p:origin x="1243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03C645C-C38D-48CB-821D-A5941C6A8FA3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AD0883-C446-45FC-84A6-E30B6BC443D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3998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10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339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028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4274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297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579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4314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77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135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26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7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5000">
              <a:schemeClr val="accent1">
                <a:lumMod val="60000"/>
                <a:lumOff val="40000"/>
              </a:schemeClr>
            </a:gs>
            <a:gs pos="100000">
              <a:srgbClr val="0070C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0EAD-55B7-48C4-922C-DA404D1E9F79}" type="datetimeFigureOut">
              <a:rPr lang="he-IL" smtClean="0"/>
              <a:t>ו'/תשרי/תשע"ח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22F66-3637-4729-B095-AB3C560587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345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fMhKzsDCSQ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wl2jIT16sc&amp;t=60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he.wikipedia.org/wiki/194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KlZQmEetco&amp;t=2s&amp;pbjreload=10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6120680" cy="1325563"/>
          </a:xfrm>
        </p:spPr>
        <p:txBody>
          <a:bodyPr>
            <a:normAutofit/>
          </a:bodyPr>
          <a:lstStyle/>
          <a:p>
            <a:pPr algn="ctr"/>
            <a:r>
              <a:rPr lang="he-IL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הנושאים השנתיים</a:t>
            </a:r>
            <a:endParaRPr lang="he-IL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Hatzvi" panose="02010401010101010101" pitchFamily="2" charset="-79"/>
              <a:cs typeface="Guttman Hatzvi" panose="02010401010101010101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4294967295"/>
          </p:nvPr>
        </p:nvSpPr>
        <p:spPr>
          <a:xfrm>
            <a:off x="107504" y="5202772"/>
            <a:ext cx="4752528" cy="13519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ea typeface="+mj-ea"/>
                <a:cs typeface="Guttman Hatzvi" panose="02010401010101010101" pitchFamily="2" charset="-79"/>
              </a:rPr>
              <a:t>הרב מאיר יהודה גץ</a:t>
            </a:r>
          </a:p>
          <a:p>
            <a:pPr marL="0" indent="0" algn="ctr">
              <a:buNone/>
            </a:pPr>
            <a:r>
              <a:rPr lang="he-IL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ea typeface="+mj-ea"/>
                <a:cs typeface="Guttman Hatzvi" panose="02010401010101010101" pitchFamily="2" charset="-79"/>
              </a:rPr>
              <a:t>זצ"ל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196" y="1263935"/>
            <a:ext cx="2905542" cy="3965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מלבן מעוגל 6"/>
          <p:cNvSpPr/>
          <p:nvPr/>
        </p:nvSpPr>
        <p:spPr>
          <a:xfrm>
            <a:off x="5220072" y="1268760"/>
            <a:ext cx="2808312" cy="36724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228" y="1195686"/>
            <a:ext cx="2937230" cy="38496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degelisrael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935038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כותרת 1"/>
          <p:cNvSpPr txBox="1">
            <a:spLocks/>
          </p:cNvSpPr>
          <p:nvPr/>
        </p:nvSpPr>
        <p:spPr>
          <a:xfrm>
            <a:off x="4545745" y="5202772"/>
            <a:ext cx="417419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70 שנים </a:t>
            </a:r>
          </a:p>
          <a:p>
            <a:pPr algn="ctr"/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למדינת ישראל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Hatzvi" panose="02010401010101010101" pitchFamily="2" charset="-79"/>
              <a:cs typeface="Guttman Hatzvi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642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4654" y="1124744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70 שנים </a:t>
            </a:r>
            <a:r>
              <a:rPr lang="he-IL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למדינת ישראל</a:t>
            </a:r>
            <a:br>
              <a:rPr lang="he-IL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לאור חזון הנביאים</a:t>
            </a:r>
            <a:endParaRPr lang="he-IL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Hatzvi" panose="02010401010101010101" pitchFamily="2" charset="-79"/>
              <a:cs typeface="Guttman Hatzvi" panose="02010401010101010101" pitchFamily="2" charset="-79"/>
            </a:endParaRPr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1851823"/>
            <a:ext cx="6336704" cy="5105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 descr="degelisrae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9946"/>
            <a:ext cx="935038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074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drap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576064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הקדוש ברוך הוא, בורא העולם</a:t>
            </a:r>
            <a:b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בחר את אבותינו- אברהם, יצחק ויעקב </a:t>
            </a:r>
            <a:br>
              <a:rPr lang="he-IL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ואת אימותינו – שרה, רבקה, רחל ולאה</a:t>
            </a:r>
            <a:br>
              <a:rPr lang="he-IL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36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שמהם יצא עם קדוש – עם ישראל</a:t>
            </a: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/>
            </a:r>
            <a:b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והוא </a:t>
            </a:r>
            <a:b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הבטיח לאבותינו את ארץ הקודש –</a:t>
            </a:r>
            <a:br>
              <a:rPr lang="he-IL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ארץ ישראל</a:t>
            </a:r>
            <a:endParaRPr lang="he-IL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Hatzvi" panose="02010401010101010101" pitchFamily="2" charset="-79"/>
              <a:cs typeface="Guttman Hatzvi" panose="02010401010101010101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5589240"/>
            <a:ext cx="345638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hlinkClick r:id="rId2"/>
              </a:rPr>
              <a:t>לך אתן את הארץ</a:t>
            </a:r>
            <a:endParaRPr lang="he-IL" dirty="0" smtClean="0"/>
          </a:p>
          <a:p>
            <a:r>
              <a:rPr lang="he-IL" dirty="0" smtClean="0"/>
              <a:t>קליפ מוזיקה, לחץ להפעלה, קליפ חיצוני, דורש אינטרנט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3247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92572" y="3520876"/>
            <a:ext cx="3744416" cy="1166421"/>
          </a:xfrm>
        </p:spPr>
        <p:txBody>
          <a:bodyPr>
            <a:normAutofit/>
          </a:bodyPr>
          <a:lstStyle/>
          <a:p>
            <a:pPr algn="ctr"/>
            <a:r>
              <a:rPr lang="he-IL" sz="4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תקופת המדבר</a:t>
            </a:r>
            <a:endParaRPr lang="he-IL" sz="4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5940152" y="4045162"/>
            <a:ext cx="3054602" cy="1240923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יציאת מצרים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2131368" y="3071050"/>
            <a:ext cx="5322409" cy="90363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עם ישראל בארץ ישראל</a:t>
            </a:r>
            <a:endParaRPr lang="he-IL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1"/>
          <p:cNvSpPr txBox="1">
            <a:spLocks/>
          </p:cNvSpPr>
          <p:nvPr/>
        </p:nvSpPr>
        <p:spPr>
          <a:xfrm>
            <a:off x="1063615" y="2392329"/>
            <a:ext cx="5474274" cy="90363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בית המקדש הראשון</a:t>
            </a:r>
            <a:endParaRPr lang="he-I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1691680" y="229134"/>
            <a:ext cx="6366970" cy="1240923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תקופות רבות עברו על עם ישראל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images.museumsinisrael.gov.il/thmbn_images/42/23/thn_1024x768_TID65705_ITEM_MAIN_PIC_4223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3" t="13781" r="8105" b="15346"/>
          <a:stretch/>
        </p:blipFill>
        <p:spPr bwMode="auto">
          <a:xfrm>
            <a:off x="3563888" y="977668"/>
            <a:ext cx="1737734" cy="18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כותרת 1"/>
          <p:cNvSpPr txBox="1">
            <a:spLocks/>
          </p:cNvSpPr>
          <p:nvPr/>
        </p:nvSpPr>
        <p:spPr>
          <a:xfrm>
            <a:off x="625310" y="5055837"/>
            <a:ext cx="7835122" cy="1039679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בגלל חטאים - נחרב בית המקדש הראשון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" descr="http://www.slides.co.il/media/images/12664188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71749"/>
            <a:ext cx="8424936" cy="5789675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50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3501008"/>
            <a:ext cx="7886700" cy="1325563"/>
          </a:xfrm>
        </p:spPr>
        <p:txBody>
          <a:bodyPr/>
          <a:lstStyle/>
          <a:p>
            <a:r>
              <a:rPr lang="he-IL" dirty="0" smtClean="0"/>
              <a:t>אחרי </a:t>
            </a: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 שנות גלות </a:t>
            </a:r>
            <a:r>
              <a:rPr lang="he-IL" dirty="0" smtClean="0"/>
              <a:t>– </a:t>
            </a:r>
            <a:r>
              <a:rPr lang="he-IL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חוזרים לארץ ישראל</a:t>
            </a:r>
            <a:endParaRPr lang="he-IL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כותרת 1"/>
          <p:cNvSpPr txBox="1">
            <a:spLocks/>
          </p:cNvSpPr>
          <p:nvPr/>
        </p:nvSpPr>
        <p:spPr>
          <a:xfrm>
            <a:off x="395536" y="2420888"/>
            <a:ext cx="6086500" cy="144016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7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בית המקדש השני</a:t>
            </a:r>
            <a:endParaRPr lang="he-IL" sz="88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://images.museumsinisrael.gov.il/thmbn_images/42/23/thn_1024x768_TID65705_ITEM_MAIN_PIC_4223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3" t="13781" r="8105" b="15346"/>
          <a:stretch/>
        </p:blipFill>
        <p:spPr bwMode="auto">
          <a:xfrm>
            <a:off x="1979712" y="691507"/>
            <a:ext cx="2016224" cy="20939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179512" y="5055837"/>
            <a:ext cx="8712968" cy="1039679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ושוב בגלל חטאים – נחרב גם בית המקדש השני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www.slides.co.il/media/images/12664188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77" y="508826"/>
            <a:ext cx="8708241" cy="5984364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41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5000">
              <a:srgbClr val="002060"/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023010" cy="468052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אלפיים שנים קשות ומרות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עברו על עם ישראל בגלות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כשעם ישראל מפוזר בין העמים בעולם.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www.slides.co.il/media/images/12664188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54" y="4149081"/>
            <a:ext cx="4040154" cy="23270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slides.co.il/media/images/12664188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149081"/>
            <a:ext cx="4464496" cy="23270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9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rgbClr val="00206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119814" cy="457604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אך עם ישראל</a:t>
            </a:r>
            <a:b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תמיד המשיך להתפלל לה'</a:t>
            </a:r>
            <a:b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ולקוות לשוב הביתה </a:t>
            </a:r>
            <a:b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לארץ ישראל האהובה</a:t>
            </a:r>
            <a:endParaRPr lang="he-I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35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6021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לפני 70 שנים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ב-ה' באייר </a:t>
            </a:r>
            <a:r>
              <a:rPr lang="he-IL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תש'ח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/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זכינו סוף כל סוף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Hatzvi" panose="02010401010101010101" pitchFamily="2" charset="-79"/>
                <a:cs typeface="Guttman Hatzvi" panose="02010401010101010101" pitchFamily="2" charset="-79"/>
              </a:rPr>
              <a:t>להקמת מדינת ישראל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Hatzvi" panose="02010401010101010101" pitchFamily="2" charset="-79"/>
              <a:cs typeface="Guttman Hatzvi" panose="02010401010101010101" pitchFamily="2" charset="-79"/>
            </a:endParaRPr>
          </a:p>
        </p:txBody>
      </p:sp>
      <p:pic>
        <p:nvPicPr>
          <p:cNvPr id="3" name="Picture 4" descr="https://upload.wikimedia.org/wikipedia/commons/thumb/3/36/Declaration_of_State_of_Israel_1948.jpg/1024px-Declaration_of_State_of_Israel_19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265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32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63367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e-IL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זה ממש לא היה קל</a:t>
            </a:r>
            <a:br>
              <a:rPr lang="he-IL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אבל</a:t>
            </a:r>
            <a:r>
              <a:rPr lang="he-IL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e-IL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בעינינו ראינו</a:t>
            </a:r>
            <a:br>
              <a:rPr lang="he-IL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 מה שאמרו</a:t>
            </a:r>
            <a:br>
              <a:rPr lang="he-IL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הנביאים בתנ"ך</a:t>
            </a:r>
            <a:r>
              <a:rPr lang="he-IL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e-IL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e-IL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418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7886700" cy="2199778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קיבוץ גלויות </a:t>
            </a:r>
            <a:b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עליה לארץ מכל העולם</a:t>
            </a:r>
            <a:endParaRPr lang="he-I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613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8721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e-IL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יישוב ארץ ישראל – בידי החלוצים</a:t>
            </a:r>
            <a:endParaRPr lang="he-IL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1844824"/>
            <a:ext cx="295232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hlinkClick r:id="rId2"/>
              </a:rPr>
              <a:t>קישור לסרטון על החלוצים</a:t>
            </a:r>
            <a:endParaRPr lang="he-IL" dirty="0" smtClean="0"/>
          </a:p>
          <a:p>
            <a:r>
              <a:rPr lang="he-IL" dirty="0" smtClean="0"/>
              <a:t>לחץ להפעלה, קישור חיצוני, דורש אינטרנט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5964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3222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עם כל הצרות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ועם כל המלחמות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והאויבים שסובבים אותנו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עם ישראל וארץ ישראל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מתקדמים לגאולה</a:t>
            </a:r>
            <a:b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השלמה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109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8640"/>
            <a:ext cx="4944549" cy="55626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6084168" y="0"/>
            <a:ext cx="2544283" cy="659720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הרב</a:t>
            </a:r>
            <a:b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מאיר</a:t>
            </a:r>
            <a:b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יהודה</a:t>
            </a:r>
            <a:b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גץ</a:t>
            </a:r>
            <a:b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זצ"ל</a:t>
            </a:r>
            <a:r>
              <a:rPr lang="he-I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e-I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e-I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5118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18417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/>
            <a:r>
              <a:rPr lang="he-IL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הרב מאיר יהודה גץ </a:t>
            </a:r>
            <a:r>
              <a:rPr lang="he-IL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זצ"ל</a:t>
            </a:r>
            <a:endParaRPr lang="he-IL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74320" y="1484784"/>
            <a:ext cx="8595360" cy="4968552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2800" b="1" dirty="0"/>
              <a:t>נולד </a:t>
            </a:r>
            <a:r>
              <a:rPr lang="he-IL" sz="2800" b="1" dirty="0" smtClean="0"/>
              <a:t>בתוניס</a:t>
            </a:r>
            <a:r>
              <a:rPr lang="he-IL" sz="2800" b="1" dirty="0"/>
              <a:t> </a:t>
            </a:r>
            <a:r>
              <a:rPr lang="he-IL" sz="2800" b="1" dirty="0" smtClean="0"/>
              <a:t>לפני 93 שנים.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2800" b="1" dirty="0" smtClean="0"/>
              <a:t>למד תורה. והוסמך לרבנות בתוניס </a:t>
            </a:r>
            <a:r>
              <a:rPr lang="he-IL" sz="2800" b="1"/>
              <a:t>בגיל </a:t>
            </a:r>
            <a:r>
              <a:rPr lang="he-IL" sz="2800" b="1" smtClean="0"/>
              <a:t>18</a:t>
            </a:r>
            <a:endParaRPr lang="he-IL" sz="2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he-IL" sz="2800" b="1" dirty="0"/>
              <a:t>	</a:t>
            </a:r>
            <a:r>
              <a:rPr lang="he-IL" sz="2800" b="1" dirty="0" smtClean="0"/>
              <a:t>וכיהן </a:t>
            </a:r>
            <a:r>
              <a:rPr lang="he-IL" sz="2800" b="1" dirty="0"/>
              <a:t>כרב אזורי בצפון מערב </a:t>
            </a:r>
            <a:r>
              <a:rPr lang="he-IL" sz="2800" b="1" dirty="0" smtClean="0"/>
              <a:t>ֹתוניסיה.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3"/>
            </a:pPr>
            <a:r>
              <a:rPr lang="he-IL" sz="2800" b="1" dirty="0" smtClean="0"/>
              <a:t>למד</a:t>
            </a:r>
            <a:r>
              <a:rPr lang="he-IL" sz="2800" b="1" dirty="0"/>
              <a:t> </a:t>
            </a:r>
            <a:r>
              <a:rPr lang="he-IL" sz="2800" b="1" dirty="0" smtClean="0"/>
              <a:t>משפטים</a:t>
            </a:r>
            <a:r>
              <a:rPr lang="he-IL" sz="2800" b="1" dirty="0"/>
              <a:t> </a:t>
            </a:r>
            <a:r>
              <a:rPr lang="he-IL" sz="2800" b="1" dirty="0" smtClean="0"/>
              <a:t>והוסמך כעורך דין.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3"/>
            </a:pPr>
            <a:r>
              <a:rPr lang="he-IL" sz="2800" b="1" dirty="0" smtClean="0"/>
              <a:t>היה </a:t>
            </a:r>
            <a:r>
              <a:rPr lang="he-IL" sz="2800" b="1" dirty="0"/>
              <a:t>פעיל </a:t>
            </a:r>
            <a:r>
              <a:rPr lang="he-IL" sz="2800" b="1" dirty="0" smtClean="0"/>
              <a:t>בתנועה הציונית</a:t>
            </a:r>
            <a:r>
              <a:rPr lang="he-IL" sz="2800" b="1" dirty="0"/>
              <a:t> בתוניס והשפיע על בני קהילתו </a:t>
            </a:r>
            <a:r>
              <a:rPr lang="he-IL" sz="2800" b="1" dirty="0" smtClean="0"/>
              <a:t>לעלות לארץ ישראל.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3"/>
            </a:pPr>
            <a:r>
              <a:rPr lang="he-IL" sz="2800" b="1" dirty="0" smtClean="0"/>
              <a:t>בשנת</a:t>
            </a:r>
            <a:r>
              <a:rPr lang="he-IL" sz="2800" b="1" dirty="0"/>
              <a:t> </a:t>
            </a:r>
            <a:r>
              <a:rPr lang="he-IL" sz="2800" b="1" dirty="0" smtClean="0"/>
              <a:t>ה'תש"ט</a:t>
            </a:r>
            <a:r>
              <a:rPr lang="he-IL" sz="2800" b="1" dirty="0"/>
              <a:t> (</a:t>
            </a:r>
            <a:r>
              <a:rPr lang="he-IL" sz="2800" b="1" dirty="0">
                <a:hlinkClick r:id="rId2" tooltip="1949"/>
              </a:rPr>
              <a:t>1949</a:t>
            </a:r>
            <a:r>
              <a:rPr lang="he-IL" sz="2800" b="1" dirty="0"/>
              <a:t>) </a:t>
            </a:r>
            <a:r>
              <a:rPr lang="he-IL" sz="2800" b="1" dirty="0" smtClean="0"/>
              <a:t>עלה לישראל.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5267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>
            <a:noAutofit/>
          </a:bodyPr>
          <a:lstStyle/>
          <a:p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בארץ הקים בגליל את המושב כרם בן </a:t>
            </a:r>
            <a:r>
              <a:rPr lang="he-IL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זמרא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16585" t="16872" r="28070" b="9069"/>
          <a:stretch/>
        </p:blipFill>
        <p:spPr>
          <a:xfrm>
            <a:off x="628651" y="1089898"/>
            <a:ext cx="7471742" cy="5621460"/>
          </a:xfrm>
          <a:prstGeom prst="rect">
            <a:avLst/>
          </a:prstGeom>
        </p:spPr>
      </p:pic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4499021" y="5373216"/>
            <a:ext cx="1225107" cy="432049"/>
          </a:xfrm>
        </p:spPr>
        <p:txBody>
          <a:bodyPr>
            <a:normAutofit fontScale="85000" lnSpcReduction="20000"/>
          </a:bodyPr>
          <a:lstStyle/>
          <a:p>
            <a:r>
              <a:rPr lang="he-IL" sz="3600" b="1" dirty="0" smtClean="0"/>
              <a:t>צפת</a:t>
            </a:r>
            <a:endParaRPr lang="he-IL" b="1" dirty="0"/>
          </a:p>
        </p:txBody>
      </p:sp>
      <p:sp>
        <p:nvSpPr>
          <p:cNvPr id="8" name="מציין מיקום תוכן 4"/>
          <p:cNvSpPr txBox="1">
            <a:spLocks/>
          </p:cNvSpPr>
          <p:nvPr/>
        </p:nvSpPr>
        <p:spPr>
          <a:xfrm>
            <a:off x="5940152" y="4797152"/>
            <a:ext cx="1225107" cy="432049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20000"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600" b="1" dirty="0" smtClean="0"/>
              <a:t>חצור</a:t>
            </a:r>
            <a:endParaRPr lang="he-IL" b="1" dirty="0"/>
          </a:p>
        </p:txBody>
      </p:sp>
      <p:sp>
        <p:nvSpPr>
          <p:cNvPr id="9" name="מציין מיקום תוכן 4"/>
          <p:cNvSpPr txBox="1">
            <a:spLocks/>
          </p:cNvSpPr>
          <p:nvPr/>
        </p:nvSpPr>
        <p:spPr>
          <a:xfrm>
            <a:off x="2915816" y="2708920"/>
            <a:ext cx="1944216" cy="432049"/>
          </a:xfrm>
          <a:prstGeom prst="rect">
            <a:avLst/>
          </a:prstGeom>
        </p:spPr>
        <p:txBody>
          <a:bodyPr vert="horz" lIns="91440" tIns="45720" rIns="91440" bIns="45720" rtlCol="1">
            <a:normAutofit fontScale="62500" lnSpcReduction="20000"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600" b="1" dirty="0" smtClean="0"/>
              <a:t>כרם בן זמרה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32255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543750" cy="1872208"/>
          </a:xfrm>
        </p:spPr>
        <p:txBody>
          <a:bodyPr>
            <a:noAutofit/>
          </a:bodyPr>
          <a:lstStyle/>
          <a:p>
            <a:r>
              <a:rPr lang="he-IL" sz="4400" b="1" dirty="0" smtClean="0"/>
              <a:t>היה רב הישוב כרם בן זמרה</a:t>
            </a:r>
            <a:br>
              <a:rPr lang="he-IL" sz="4400" b="1" dirty="0" smtClean="0"/>
            </a:br>
            <a:r>
              <a:rPr lang="he-IL" sz="4400" b="1" dirty="0" smtClean="0"/>
              <a:t>שם הקים את </a:t>
            </a:r>
            <a:r>
              <a:rPr lang="he-IL" sz="4400" b="1" dirty="0"/>
              <a:t>בית </a:t>
            </a:r>
            <a:r>
              <a:rPr lang="he-IL" sz="4400" b="1" dirty="0" smtClean="0"/>
              <a:t>הספר הדתי </a:t>
            </a:r>
            <a:r>
              <a:rPr lang="he-IL" sz="4400" b="1" dirty="0"/>
              <a:t>בניהו </a:t>
            </a:r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88" y="2708920"/>
            <a:ext cx="2561522" cy="3384376"/>
          </a:xfrm>
          <a:prstGeom prst="rect">
            <a:avLst/>
          </a:prstGeom>
        </p:spPr>
      </p:pic>
      <p:pic>
        <p:nvPicPr>
          <p:cNvPr id="8" name="מציין מיקום תוכן 5"/>
          <p:cNvPicPr>
            <a:picLocks noChangeAspect="1"/>
          </p:cNvPicPr>
          <p:nvPr/>
        </p:nvPicPr>
        <p:blipFill rotWithShape="1">
          <a:blip r:embed="rId3"/>
          <a:srcRect l="12201" t="5698" r="15351" b="7098"/>
          <a:stretch/>
        </p:blipFill>
        <p:spPr>
          <a:xfrm>
            <a:off x="323528" y="2492896"/>
            <a:ext cx="4253496" cy="397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6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487810"/>
          </a:xfrm>
        </p:spPr>
        <p:txBody>
          <a:bodyPr>
            <a:normAutofit/>
          </a:bodyPr>
          <a:lstStyle/>
          <a:p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התגייס לצבא אפילו שהיה פטור.</a:t>
            </a:r>
            <a:b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עבר קורס קציני חי"ר</a:t>
            </a:r>
            <a:b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וקורס מפקדי מרגמות.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s://upload.wikimedia.org/wikipedia/commons/5/57/Haganah_fighters_-_19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5192412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80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2808312"/>
          </a:xfrm>
          <a:solidFill>
            <a:srgbClr val="92D05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  <a:t>במל</a:t>
            </a:r>
            <a:r>
              <a:rPr lang="he-IL" sz="28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ח</a:t>
            </a:r>
            <a: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  <a:t>מת ששת הימים היה הרב גץ</a:t>
            </a:r>
            <a:b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  <a:t>מפקד באזור הצפון</a:t>
            </a:r>
            <a:b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  <a:t>בנו אבנר נלחם עם הצנחנים על שחרור ירושלים</a:t>
            </a:r>
            <a:b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2800" dirty="0" smtClean="0">
                <a:latin typeface="Guttman Hatzvi" panose="02010401010101010101" pitchFamily="2" charset="-79"/>
                <a:cs typeface="Guttman Hatzvi" panose="02010401010101010101" pitchFamily="2" charset="-79"/>
              </a:rPr>
              <a:t>נפגע מכדורי האויב ונהרג.</a:t>
            </a:r>
            <a:endParaRPr lang="he-IL" sz="2800" dirty="0">
              <a:latin typeface="Guttman Hatzvi" panose="02010401010101010101" pitchFamily="2" charset="-79"/>
              <a:cs typeface="Guttman Hatzvi" panose="02010401010101010101" pitchFamily="2" charset="-79"/>
            </a:endParaRPr>
          </a:p>
        </p:txBody>
      </p:sp>
      <p:pic>
        <p:nvPicPr>
          <p:cNvPr id="4" name="Picture 6" descr="https://www.babetov.co.il/sites/tov/_media/Static/upload/8172012472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80928"/>
            <a:ext cx="4883564" cy="3533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61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7000">
              <a:schemeClr val="accent1">
                <a:lumMod val="40000"/>
                <a:lumOff val="60000"/>
              </a:schemeClr>
            </a:gs>
            <a:gs pos="100000">
              <a:srgbClr val="0070C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thekotel.org/files/categories_images/shutterstock_985467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9" y="404664"/>
            <a:ext cx="8823515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5576" y="155393"/>
            <a:ext cx="7248103" cy="1066801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הרב גץ ומשפחתו עברו לגור לירושלים</a:t>
            </a:r>
            <a:endParaRPr lang="he-IL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1225495"/>
            <a:ext cx="7886700" cy="33315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הרב קיבל את התפקיד של –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e-IL" sz="5400" b="1" dirty="0" smtClean="0">
                <a:solidFill>
                  <a:srgbClr val="8210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רב הכותל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e-IL" sz="5400" b="1" dirty="0" smtClean="0">
                <a:solidFill>
                  <a:srgbClr val="8210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והמקומות הקדושים</a:t>
            </a:r>
          </a:p>
          <a:p>
            <a:pPr algn="ctr"/>
            <a:endParaRPr lang="he-IL" sz="28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995" y="1143411"/>
            <a:ext cx="2014993" cy="2411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222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920" cy="2016224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ctr"/>
            <a:r>
              <a:rPr lang="he-IL" sz="3600" b="1" dirty="0" smtClean="0">
                <a:solidFill>
                  <a:srgbClr val="FFFF00"/>
                </a:solidFill>
              </a:rPr>
              <a:t>אנשים רבים וחשובים מהארץ ומהעולם</a:t>
            </a:r>
            <a:br>
              <a:rPr lang="he-IL" sz="3600" b="1" dirty="0" smtClean="0">
                <a:solidFill>
                  <a:srgbClr val="FFFF00"/>
                </a:solidFill>
              </a:rPr>
            </a:br>
            <a:r>
              <a:rPr lang="he-IL" sz="3600" b="1" dirty="0" smtClean="0">
                <a:solidFill>
                  <a:srgbClr val="FFFF00"/>
                </a:solidFill>
              </a:rPr>
              <a:t>פגשו את הרב גץ</a:t>
            </a:r>
            <a:br>
              <a:rPr lang="he-IL" sz="3600" b="1" dirty="0" smtClean="0">
                <a:solidFill>
                  <a:srgbClr val="FFFF00"/>
                </a:solidFill>
              </a:rPr>
            </a:br>
            <a:r>
              <a:rPr lang="he-IL" sz="3600" b="1" dirty="0" smtClean="0">
                <a:solidFill>
                  <a:srgbClr val="FFFF00"/>
                </a:solidFill>
              </a:rPr>
              <a:t>נהנו מקדושתו</a:t>
            </a:r>
            <a:br>
              <a:rPr lang="he-IL" sz="3600" b="1" dirty="0" smtClean="0">
                <a:solidFill>
                  <a:srgbClr val="FFFF00"/>
                </a:solidFill>
              </a:rPr>
            </a:br>
            <a:r>
              <a:rPr lang="he-IL" sz="3600" b="1" dirty="0" smtClean="0">
                <a:solidFill>
                  <a:srgbClr val="FFFF00"/>
                </a:solidFill>
              </a:rPr>
              <a:t>ומפניו המאירות לכולם.</a:t>
            </a:r>
            <a:endParaRPr lang="he-IL" sz="36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harav.org/img/Contents/28012015143047_211241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348880"/>
            <a:ext cx="2765396" cy="4261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tatic.wixstatic.com/media/94a190_2efcf5b499d94a7ca732ae74810e7a4e.jpg_srz_278_214_85_22_0.50_1.20_0.00_jpg_s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52555"/>
            <a:ext cx="4891820" cy="3765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10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hlinkClick r:id="rId2"/>
              </a:rPr>
              <a:t>סרטון מכנס </a:t>
            </a:r>
            <a:r>
              <a:rPr lang="he-IL" dirty="0" err="1" smtClean="0">
                <a:hlinkClick r:id="rId2"/>
              </a:rPr>
              <a:t>החמ"ד</a:t>
            </a:r>
            <a:r>
              <a:rPr lang="he-IL" dirty="0" smtClean="0">
                <a:hlinkClick r:id="rId2"/>
              </a:rPr>
              <a:t> על הרב גץ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לחץ להפעלה, קישור חיצוני, דורש אינטרנט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251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6411" y="116632"/>
            <a:ext cx="7759774" cy="896094"/>
          </a:xfrm>
        </p:spPr>
        <p:txBody>
          <a:bodyPr>
            <a:noAutofit/>
          </a:bodyPr>
          <a:lstStyle/>
          <a:p>
            <a: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ישיבת המקובלים בית אל</a:t>
            </a:r>
            <a:endParaRPr lang="he-I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908720"/>
            <a:ext cx="7886700" cy="5268243"/>
          </a:xfrm>
        </p:spPr>
        <p:txBody>
          <a:bodyPr/>
          <a:lstStyle/>
          <a:p>
            <a:pPr marL="0" indent="0">
              <a:buNone/>
            </a:pPr>
            <a:r>
              <a:rPr lang="he-IL" dirty="0"/>
              <a:t>בשנת ה'תשל"ג (1973) </a:t>
            </a:r>
            <a:endParaRPr lang="he-IL" dirty="0" smtClean="0"/>
          </a:p>
          <a:p>
            <a:pPr marL="0" indent="0">
              <a:buNone/>
            </a:pPr>
            <a:r>
              <a:rPr lang="he-IL" dirty="0" smtClean="0"/>
              <a:t>שיקם </a:t>
            </a:r>
            <a:r>
              <a:rPr lang="he-IL" dirty="0"/>
              <a:t>הרב גץ את המבנה של ישיבת המקובלים בית </a:t>
            </a:r>
            <a:r>
              <a:rPr lang="he-IL" dirty="0" smtClean="0"/>
              <a:t>אל. </a:t>
            </a:r>
          </a:p>
          <a:p>
            <a:pPr marL="0" indent="0">
              <a:buNone/>
            </a:pPr>
            <a:r>
              <a:rPr lang="he-IL" dirty="0" smtClean="0"/>
              <a:t>ימים ספורים לאחר חנוכת הישיבה נפטר הרב גץ זכר צדיק לברכה.</a:t>
            </a:r>
          </a:p>
          <a:p>
            <a:pPr marL="0" indent="0">
              <a:buNone/>
            </a:pPr>
            <a:r>
              <a:rPr lang="he-IL" dirty="0" smtClean="0"/>
              <a:t> 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204864"/>
            <a:ext cx="6491372" cy="4176464"/>
          </a:xfrm>
          <a:prstGeom prst="rect">
            <a:avLst/>
          </a:prstGeom>
        </p:spPr>
      </p:pic>
      <p:pic>
        <p:nvPicPr>
          <p:cNvPr id="5" name="Picture 6" descr="http://www.chabadonweb.com/files/48/Zl/%D7%A0%D7%A8%20%D7%93%D7%95%D7%9C%D7%A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0" y="930215"/>
            <a:ext cx="1391103" cy="2282761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46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bsd.goop.co.il/GoopSitesFiles/3769/User/Upload/beishamikdashhashlishi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533323" cy="55525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כותרת 4"/>
          <p:cNvSpPr>
            <a:spLocks noGrp="1"/>
          </p:cNvSpPr>
          <p:nvPr>
            <p:ph type="title"/>
          </p:nvPr>
        </p:nvSpPr>
        <p:spPr>
          <a:xfrm>
            <a:off x="467544" y="0"/>
            <a:ext cx="8047807" cy="1080120"/>
          </a:xfrm>
        </p:spPr>
        <p:txBody>
          <a:bodyPr>
            <a:noAutofit/>
          </a:bodyPr>
          <a:lstStyle/>
          <a:p>
            <a:r>
              <a:rPr lang="he-IL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יהי רצון שנזכה במהרה לגאולה השלמה</a:t>
            </a:r>
            <a:endParaRPr lang="he-IL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729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529eb571d73b690572729b11f1ce5bdc869acfc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2422</TotalTime>
  <Words>223</Words>
  <Application>Microsoft Office PowerPoint</Application>
  <PresentationFormat>‫הצגה על המסך (4:3)</PresentationFormat>
  <Paragraphs>54</Paragraphs>
  <Slides>23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Guttman Hatzvi</vt:lpstr>
      <vt:lpstr>Times New Roman</vt:lpstr>
      <vt:lpstr>ערכת נושא Office</vt:lpstr>
      <vt:lpstr>הנושאים השנתיים</vt:lpstr>
      <vt:lpstr>70 שנים למדינת ישראל לאור חזון הנביאים</vt:lpstr>
      <vt:lpstr>הקדוש ברוך הוא, בורא העולם בחר את אבותינו- אברהם, יצחק ויעקב  ואת אימותינו – שרה, רבקה, רחל ולאה שמהם יצא עם קדוש – עם ישראל והוא  הבטיח לאבותינו את ארץ הקודש – ארץ ישראל</vt:lpstr>
      <vt:lpstr>תקופת המדבר</vt:lpstr>
      <vt:lpstr>אחרי 70 שנות גלות – חוזרים לארץ ישראל</vt:lpstr>
      <vt:lpstr>אלפיים שנים קשות ומרות עברו על עם ישראל בגלות כשעם ישראל מפוזר בין העמים בעולם.</vt:lpstr>
      <vt:lpstr>אך עם ישראל תמיד המשיך להתפלל לה' ולקוות לשוב הביתה  לארץ ישראל האהובה</vt:lpstr>
      <vt:lpstr>לפני 70 שנים ב-ה' באייר תש'ח זכינו סוף כל סוף להקמת מדינת ישראל</vt:lpstr>
      <vt:lpstr>זה ממש לא היה קל אבל בעינינו ראינו את מה שאמרו הנביאים בתנ"ך </vt:lpstr>
      <vt:lpstr>קיבוץ גלויות  עליה לארץ מכל העולם</vt:lpstr>
      <vt:lpstr>יישוב ארץ ישראל – בידי החלוצים</vt:lpstr>
      <vt:lpstr>עם כל הצרות ועם כל המלחמות והאויבים שסובבים אותנו עם ישראל וארץ ישראל מתקדמים לגאולה השלמה</vt:lpstr>
      <vt:lpstr>הרב מאיר יהודה גץ זצ"ל </vt:lpstr>
      <vt:lpstr>הרב מאיר יהודה גץ זצ"ל</vt:lpstr>
      <vt:lpstr>בארץ הקים בגליל את המושב כרם בן זמרא</vt:lpstr>
      <vt:lpstr>היה רב הישוב כרם בן זמרה שם הקים את בית הספר הדתי בניהו </vt:lpstr>
      <vt:lpstr>התגייס לצבא אפילו שהיה פטור. עבר קורס קציני חי"ר וקורס מפקדי מרגמות.</vt:lpstr>
      <vt:lpstr>במלחמת ששת הימים היה הרב גץ מפקד באזור הצפון בנו אבנר נלחם עם הצנחנים על שחרור ירושלים נפגע מכדורי האויב ונהרג.</vt:lpstr>
      <vt:lpstr>הרב גץ ומשפחתו עברו לגור לירושלים</vt:lpstr>
      <vt:lpstr>אנשים רבים וחשובים מהארץ ומהעולם פגשו את הרב גץ נהנו מקדושתו ומפניו המאירות לכולם.</vt:lpstr>
      <vt:lpstr>סרטון מכנס החמ"ד על הרב גץ לחץ להפעלה, קישור חיצוני, דורש אינטרנט</vt:lpstr>
      <vt:lpstr>ישיבת המקובלים בית אל</vt:lpstr>
      <vt:lpstr>יהי רצון שנזכה במהרה לגאולה השלמה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תוכנית חברתית תשע"ה</dc:title>
  <dc:creator>home</dc:creator>
  <cp:lastModifiedBy>Tzvi Harris</cp:lastModifiedBy>
  <cp:revision>115</cp:revision>
  <dcterms:created xsi:type="dcterms:W3CDTF">2014-08-01T13:03:54Z</dcterms:created>
  <dcterms:modified xsi:type="dcterms:W3CDTF">2017-09-26T08:39:36Z</dcterms:modified>
</cp:coreProperties>
</file>