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1" d="100"/>
          <a:sy n="81" d="100"/>
        </p:scale>
        <p:origin x="-115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DAF63-7F54-4CF3-B83A-913B2BB6FB8A}" type="datetimeFigureOut">
              <a:rPr lang="he-IL" smtClean="0"/>
              <a:t>ו'/טבת/תשע"ו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7DEB-C3EE-4368-B48B-54507EF10F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0520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DAF63-7F54-4CF3-B83A-913B2BB6FB8A}" type="datetimeFigureOut">
              <a:rPr lang="he-IL" smtClean="0"/>
              <a:t>ו'/טבת/תשע"ו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7DEB-C3EE-4368-B48B-54507EF10F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1334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DAF63-7F54-4CF3-B83A-913B2BB6FB8A}" type="datetimeFigureOut">
              <a:rPr lang="he-IL" smtClean="0"/>
              <a:t>ו'/טבת/תשע"ו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7DEB-C3EE-4368-B48B-54507EF10F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56272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DAF63-7F54-4CF3-B83A-913B2BB6FB8A}" type="datetimeFigureOut">
              <a:rPr lang="he-IL" smtClean="0"/>
              <a:t>ו'/טבת/תשע"ו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7DEB-C3EE-4368-B48B-54507EF10F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08852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DAF63-7F54-4CF3-B83A-913B2BB6FB8A}" type="datetimeFigureOut">
              <a:rPr lang="he-IL" smtClean="0"/>
              <a:t>ו'/טבת/תשע"ו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7DEB-C3EE-4368-B48B-54507EF10F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91915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DAF63-7F54-4CF3-B83A-913B2BB6FB8A}" type="datetimeFigureOut">
              <a:rPr lang="he-IL" smtClean="0"/>
              <a:t>ו'/טבת/תשע"ו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7DEB-C3EE-4368-B48B-54507EF10F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98086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DAF63-7F54-4CF3-B83A-913B2BB6FB8A}" type="datetimeFigureOut">
              <a:rPr lang="he-IL" smtClean="0"/>
              <a:t>ו'/טבת/תשע"ו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7DEB-C3EE-4368-B48B-54507EF10F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1930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DAF63-7F54-4CF3-B83A-913B2BB6FB8A}" type="datetimeFigureOut">
              <a:rPr lang="he-IL" smtClean="0"/>
              <a:t>ו'/טבת/תשע"ו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7DEB-C3EE-4368-B48B-54507EF10F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3680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DAF63-7F54-4CF3-B83A-913B2BB6FB8A}" type="datetimeFigureOut">
              <a:rPr lang="he-IL" smtClean="0"/>
              <a:t>ו'/טבת/תשע"ו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7DEB-C3EE-4368-B48B-54507EF10F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43312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DAF63-7F54-4CF3-B83A-913B2BB6FB8A}" type="datetimeFigureOut">
              <a:rPr lang="he-IL" smtClean="0"/>
              <a:t>ו'/טבת/תשע"ו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7DEB-C3EE-4368-B48B-54507EF10F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88808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DAF63-7F54-4CF3-B83A-913B2BB6FB8A}" type="datetimeFigureOut">
              <a:rPr lang="he-IL" smtClean="0"/>
              <a:t>ו'/טבת/תשע"ו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7DEB-C3EE-4368-B48B-54507EF10F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90530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DAF63-7F54-4CF3-B83A-913B2BB6FB8A}" type="datetimeFigureOut">
              <a:rPr lang="he-IL" smtClean="0"/>
              <a:t>ו'/טבת/תשע"ו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37DEB-C3EE-4368-B48B-54507EF10F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00607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 smtClean="0"/>
              <a:t>תשובות למשימות למרכז למידה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dirty="0" smtClean="0"/>
              <a:t>הרב </a:t>
            </a:r>
            <a:r>
              <a:rPr lang="he-IL" dirty="0" err="1" smtClean="0"/>
              <a:t>קאפח</a:t>
            </a:r>
            <a:r>
              <a:rPr lang="he-IL" dirty="0" smtClean="0"/>
              <a:t> זצ"ל</a:t>
            </a:r>
          </a:p>
          <a:p>
            <a:r>
              <a:rPr lang="he-IL" dirty="0" smtClean="0"/>
              <a:t>מבוסס על </a:t>
            </a:r>
            <a:r>
              <a:rPr lang="he-IL" dirty="0" err="1" smtClean="0"/>
              <a:t>הפלאקטים</a:t>
            </a:r>
            <a:r>
              <a:rPr lang="he-IL" dirty="0" smtClean="0"/>
              <a:t> של "מופת"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79036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כרטיס 2-שורשים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he-IL" dirty="0" smtClean="0"/>
              <a:t>מי אימץ את הרב </a:t>
            </a:r>
            <a:r>
              <a:rPr lang="he-IL" dirty="0" err="1" smtClean="0"/>
              <a:t>קאפח</a:t>
            </a:r>
            <a:r>
              <a:rPr lang="he-IL" dirty="0" smtClean="0"/>
              <a:t> כשההורים שלו נפטרו?</a:t>
            </a:r>
          </a:p>
          <a:p>
            <a:pPr marL="514350" indent="-514350">
              <a:buFont typeface="+mj-lt"/>
              <a:buAutoNum type="arabicPeriod"/>
            </a:pPr>
            <a:r>
              <a:rPr lang="he-IL" dirty="0" smtClean="0"/>
              <a:t>איך קראו לסבא של הרב יוסף </a:t>
            </a:r>
            <a:r>
              <a:rPr lang="he-IL" dirty="0" err="1" smtClean="0"/>
              <a:t>קאפח</a:t>
            </a:r>
            <a:r>
              <a:rPr lang="he-IL" dirty="0" smtClean="0"/>
              <a:t> ____ </a:t>
            </a:r>
            <a:r>
              <a:rPr lang="en-US" dirty="0" smtClean="0"/>
              <a:t>   ______</a:t>
            </a:r>
          </a:p>
          <a:p>
            <a:pPr marL="514350" indent="-514350">
              <a:buFont typeface="+mj-lt"/>
              <a:buAutoNum type="arabicPeriod"/>
            </a:pPr>
            <a:r>
              <a:rPr lang="he-IL" dirty="0" smtClean="0"/>
              <a:t>באיזה עיר הסבא היה רב חשוב?</a:t>
            </a:r>
          </a:p>
          <a:p>
            <a:pPr marL="514350" indent="-514350">
              <a:buFont typeface="+mj-lt"/>
              <a:buAutoNum type="arabicPeriod"/>
            </a:pPr>
            <a:r>
              <a:rPr lang="he-IL" dirty="0" smtClean="0"/>
              <a:t>עיינו בתמונה שלמטה בפלקט 2 וכתבו לפחות שלשה דברים שיש בבית שלכם בשולחן שבת ומופיעים בתמונה</a:t>
            </a:r>
          </a:p>
          <a:p>
            <a:pPr marL="514350" indent="-514350">
              <a:buFont typeface="+mj-lt"/>
              <a:buAutoNum type="arabicPeriod"/>
            </a:pPr>
            <a:r>
              <a:rPr lang="he-IL" dirty="0" smtClean="0"/>
              <a:t>איך קוראים לילדים של הרב </a:t>
            </a:r>
            <a:r>
              <a:rPr lang="he-IL" dirty="0" err="1" smtClean="0"/>
              <a:t>קאפח</a:t>
            </a:r>
            <a:r>
              <a:rPr lang="he-IL" dirty="0" smtClean="0"/>
              <a:t>?</a:t>
            </a:r>
            <a:endParaRPr lang="he-IL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2132856"/>
            <a:ext cx="7632848" cy="41088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900" dirty="0" smtClean="0"/>
              <a:t>הסבא הרב יחיא </a:t>
            </a:r>
            <a:r>
              <a:rPr lang="he-IL" sz="900" dirty="0" err="1" smtClean="0"/>
              <a:t>קאפח</a:t>
            </a:r>
            <a:endParaRPr lang="he-IL" sz="900" dirty="0" smtClean="0"/>
          </a:p>
          <a:p>
            <a:endParaRPr lang="he-IL" sz="900" dirty="0"/>
          </a:p>
          <a:p>
            <a:r>
              <a:rPr lang="he-IL" sz="900" dirty="0" smtClean="0"/>
              <a:t>						              מורי</a:t>
            </a:r>
          </a:p>
          <a:p>
            <a:endParaRPr lang="he-IL" sz="900" dirty="0"/>
          </a:p>
          <a:p>
            <a:endParaRPr lang="he-IL" sz="900" dirty="0" smtClean="0"/>
          </a:p>
          <a:p>
            <a:endParaRPr lang="he-IL" sz="900" dirty="0"/>
          </a:p>
          <a:p>
            <a:r>
              <a:rPr lang="he-IL" sz="900" dirty="0" smtClean="0"/>
              <a:t>יחיא</a:t>
            </a:r>
          </a:p>
          <a:p>
            <a:endParaRPr lang="he-IL" sz="900" dirty="0"/>
          </a:p>
          <a:p>
            <a:endParaRPr lang="he-IL" sz="900" dirty="0" smtClean="0"/>
          </a:p>
          <a:p>
            <a:endParaRPr lang="he-IL" sz="900" dirty="0"/>
          </a:p>
          <a:p>
            <a:r>
              <a:rPr lang="he-IL" sz="900" dirty="0" smtClean="0"/>
              <a:t>						צנעא										</a:t>
            </a:r>
          </a:p>
          <a:p>
            <a:endParaRPr lang="he-IL" sz="900" dirty="0"/>
          </a:p>
          <a:p>
            <a:endParaRPr lang="he-IL" sz="900" dirty="0" smtClean="0"/>
          </a:p>
          <a:p>
            <a:endParaRPr lang="he-IL" sz="900" dirty="0"/>
          </a:p>
          <a:p>
            <a:endParaRPr lang="he-IL" sz="900" dirty="0" smtClean="0"/>
          </a:p>
          <a:p>
            <a:endParaRPr lang="he-IL" sz="900" dirty="0"/>
          </a:p>
          <a:p>
            <a:endParaRPr lang="he-IL" sz="900" dirty="0" smtClean="0"/>
          </a:p>
          <a:p>
            <a:endParaRPr lang="he-IL" sz="900" dirty="0"/>
          </a:p>
          <a:p>
            <a:endParaRPr lang="he-IL" sz="900" dirty="0" smtClean="0"/>
          </a:p>
          <a:p>
            <a:endParaRPr lang="he-IL" sz="900" dirty="0"/>
          </a:p>
          <a:p>
            <a:endParaRPr lang="he-IL" sz="900" dirty="0" smtClean="0"/>
          </a:p>
          <a:p>
            <a:endParaRPr lang="he-IL" sz="900" dirty="0"/>
          </a:p>
          <a:p>
            <a:endParaRPr lang="he-IL" sz="900" dirty="0" smtClean="0"/>
          </a:p>
          <a:p>
            <a:endParaRPr lang="he-IL" sz="900" dirty="0"/>
          </a:p>
          <a:p>
            <a:endParaRPr lang="he-IL" sz="900" dirty="0" smtClean="0"/>
          </a:p>
          <a:p>
            <a:endParaRPr lang="he-IL" sz="900" dirty="0"/>
          </a:p>
          <a:p>
            <a:endParaRPr lang="he-IL" sz="900" dirty="0" smtClean="0"/>
          </a:p>
          <a:p>
            <a:r>
              <a:rPr lang="he-IL" sz="900" dirty="0" smtClean="0"/>
              <a:t>דוד, נעמי, יחיא, אריה</a:t>
            </a:r>
            <a:endParaRPr lang="he-IL" sz="900" dirty="0"/>
          </a:p>
        </p:txBody>
      </p:sp>
    </p:spTree>
    <p:extLst>
      <p:ext uri="{BB962C8B-B14F-4D97-AF65-F5344CB8AC3E}">
        <p14:creationId xmlns:p14="http://schemas.microsoft.com/office/powerpoint/2010/main" val="3445884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כרטיס 3 נישואים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he-IL" sz="2000" dirty="0" smtClean="0"/>
              <a:t>את מה הנהיג הרב?</a:t>
            </a:r>
          </a:p>
          <a:p>
            <a:pPr>
              <a:lnSpc>
                <a:spcPct val="150000"/>
              </a:lnSpc>
            </a:pPr>
            <a:r>
              <a:rPr lang="he-IL" sz="2000" dirty="0" smtClean="0"/>
              <a:t>מה שמה של הרבנית</a:t>
            </a:r>
          </a:p>
          <a:p>
            <a:pPr>
              <a:lnSpc>
                <a:spcPct val="150000"/>
              </a:lnSpc>
            </a:pPr>
            <a:r>
              <a:rPr lang="he-IL" sz="2000" dirty="0" smtClean="0"/>
              <a:t>איזו תמונה מסמלת נישואין</a:t>
            </a:r>
          </a:p>
          <a:p>
            <a:pPr>
              <a:lnSpc>
                <a:spcPct val="150000"/>
              </a:lnSpc>
            </a:pPr>
            <a:r>
              <a:rPr lang="he-IL" sz="2000" dirty="0" smtClean="0"/>
              <a:t>מי השתתף בחתונה</a:t>
            </a:r>
          </a:p>
          <a:p>
            <a:pPr>
              <a:lnSpc>
                <a:spcPct val="150000"/>
              </a:lnSpc>
            </a:pPr>
            <a:r>
              <a:rPr lang="he-IL" sz="2000" dirty="0" smtClean="0"/>
              <a:t>איזה אירוע חשוב בדף זה</a:t>
            </a:r>
          </a:p>
          <a:p>
            <a:pPr>
              <a:lnSpc>
                <a:spcPct val="150000"/>
              </a:lnSpc>
            </a:pPr>
            <a:r>
              <a:rPr lang="he-IL" sz="2000" dirty="0" smtClean="0"/>
              <a:t>מי עוד השתתף בחתונה</a:t>
            </a:r>
          </a:p>
          <a:p>
            <a:pPr>
              <a:lnSpc>
                <a:spcPct val="150000"/>
              </a:lnSpc>
            </a:pPr>
            <a:r>
              <a:rPr lang="he-IL" sz="2000" dirty="0" smtClean="0"/>
              <a:t>מי הנהיג את החתונה</a:t>
            </a:r>
          </a:p>
          <a:p>
            <a:pPr>
              <a:lnSpc>
                <a:spcPct val="150000"/>
              </a:lnSpc>
            </a:pPr>
            <a:r>
              <a:rPr lang="he-IL" sz="2000" dirty="0"/>
              <a:t>ב</a:t>
            </a:r>
            <a:r>
              <a:rPr lang="he-IL" sz="2000" dirty="0" smtClean="0"/>
              <a:t>איזו עיר </a:t>
            </a:r>
            <a:r>
              <a:rPr lang="he-IL" sz="2000" dirty="0" err="1" smtClean="0"/>
              <a:t>היתה</a:t>
            </a:r>
            <a:r>
              <a:rPr lang="he-IL" sz="2000" dirty="0" smtClean="0"/>
              <a:t> החתונה</a:t>
            </a:r>
          </a:p>
          <a:p>
            <a:pPr>
              <a:lnSpc>
                <a:spcPct val="150000"/>
              </a:lnSpc>
            </a:pPr>
            <a:r>
              <a:rPr lang="he-IL" sz="2000" dirty="0" smtClean="0"/>
              <a:t>מפני מה התקיימה החתונה בגיל כה צעיר</a:t>
            </a:r>
            <a:endParaRPr lang="he-IL" sz="2000" dirty="0"/>
          </a:p>
        </p:txBody>
      </p:sp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509373"/>
              </p:ext>
            </p:extLst>
          </p:nvPr>
        </p:nvGraphicFramePr>
        <p:xfrm>
          <a:off x="1475658" y="1700808"/>
          <a:ext cx="2615950" cy="46634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61595"/>
                <a:gridCol w="261595"/>
                <a:gridCol w="261595"/>
                <a:gridCol w="261595"/>
                <a:gridCol w="261595"/>
                <a:gridCol w="261595"/>
                <a:gridCol w="261595"/>
                <a:gridCol w="261595"/>
                <a:gridCol w="261595"/>
                <a:gridCol w="261595"/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ln w="57150"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ln w="57150"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ln w="57150"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ln w="57150"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ln w="57150"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ln w="57150"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ln w="57150"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ln w="57150"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ln w="57150"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טבלה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242778"/>
              </p:ext>
            </p:extLst>
          </p:nvPr>
        </p:nvGraphicFramePr>
        <p:xfrm>
          <a:off x="1475656" y="1700808"/>
          <a:ext cx="2615950" cy="46634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8280"/>
                <a:gridCol w="314910"/>
                <a:gridCol w="261595"/>
                <a:gridCol w="261595"/>
                <a:gridCol w="261595"/>
                <a:gridCol w="261595"/>
                <a:gridCol w="261595"/>
                <a:gridCol w="261595"/>
                <a:gridCol w="261595"/>
                <a:gridCol w="261595"/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solidFill>
                            <a:schemeClr val="tx1"/>
                          </a:solidFill>
                        </a:rPr>
                        <a:t>ק</a:t>
                      </a:r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solidFill>
                            <a:schemeClr val="tx1"/>
                          </a:solidFill>
                        </a:rPr>
                        <a:t>ה</a:t>
                      </a:r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solidFill>
                            <a:schemeClr val="tx1"/>
                          </a:solidFill>
                        </a:rPr>
                        <a:t>י</a:t>
                      </a:r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ln w="57150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ל</a:t>
                      </a:r>
                      <a:endParaRPr lang="he-IL" sz="2800" dirty="0">
                        <a:ln w="57150"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solidFill>
                            <a:schemeClr val="tx1"/>
                          </a:solidFill>
                        </a:rPr>
                        <a:t>ה</a:t>
                      </a:r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ln w="57150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ב</a:t>
                      </a:r>
                      <a:endParaRPr lang="he-IL" sz="2800" dirty="0">
                        <a:ln w="57150"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solidFill>
                            <a:schemeClr val="tx1"/>
                          </a:solidFill>
                        </a:rPr>
                        <a:t>ר</a:t>
                      </a:r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solidFill>
                            <a:schemeClr val="tx1"/>
                          </a:solidFill>
                        </a:rPr>
                        <a:t>כ</a:t>
                      </a:r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solidFill>
                            <a:schemeClr val="tx1"/>
                          </a:solidFill>
                        </a:rPr>
                        <a:t>ה</a:t>
                      </a:r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solidFill>
                            <a:schemeClr val="tx1"/>
                          </a:solidFill>
                        </a:rPr>
                        <a:t>ט</a:t>
                      </a:r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solidFill>
                            <a:schemeClr val="tx1"/>
                          </a:solidFill>
                        </a:rPr>
                        <a:t>ב</a:t>
                      </a:r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solidFill>
                            <a:schemeClr val="tx1"/>
                          </a:solidFill>
                        </a:rPr>
                        <a:t>ע</a:t>
                      </a:r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ln w="57150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ו</a:t>
                      </a:r>
                      <a:endParaRPr lang="he-IL" sz="2800" dirty="0">
                        <a:ln w="57150"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solidFill>
                            <a:schemeClr val="tx1"/>
                          </a:solidFill>
                        </a:rPr>
                        <a:t>ת</a:t>
                      </a:r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solidFill>
                            <a:schemeClr val="tx1"/>
                          </a:solidFill>
                        </a:rPr>
                        <a:t>ע</a:t>
                      </a:r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ln w="57150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ש</a:t>
                      </a:r>
                      <a:endParaRPr lang="he-IL" sz="2800" dirty="0">
                        <a:ln w="57150"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solidFill>
                            <a:schemeClr val="tx1"/>
                          </a:solidFill>
                        </a:rPr>
                        <a:t>י</a:t>
                      </a:r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solidFill>
                            <a:schemeClr val="tx1"/>
                          </a:solidFill>
                        </a:rPr>
                        <a:t>ר</a:t>
                      </a:r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solidFill>
                            <a:schemeClr val="tx1"/>
                          </a:solidFill>
                        </a:rPr>
                        <a:t>י</a:t>
                      </a:r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solidFill>
                            <a:schemeClr val="tx1"/>
                          </a:solidFill>
                        </a:rPr>
                        <a:t>ם</a:t>
                      </a:r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solidFill>
                            <a:schemeClr val="tx1"/>
                          </a:solidFill>
                        </a:rPr>
                        <a:t>ח</a:t>
                      </a:r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ln w="57150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ת</a:t>
                      </a:r>
                      <a:endParaRPr lang="he-IL" sz="2800" dirty="0">
                        <a:ln w="57150"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solidFill>
                            <a:schemeClr val="tx1"/>
                          </a:solidFill>
                        </a:rPr>
                        <a:t>ו</a:t>
                      </a:r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solidFill>
                            <a:schemeClr val="tx1"/>
                          </a:solidFill>
                        </a:rPr>
                        <a:t>נ</a:t>
                      </a:r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solidFill>
                            <a:schemeClr val="tx1"/>
                          </a:solidFill>
                        </a:rPr>
                        <a:t>ה</a:t>
                      </a:r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solidFill>
                            <a:schemeClr val="tx1"/>
                          </a:solidFill>
                        </a:rPr>
                        <a:t>ע</a:t>
                      </a:r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solidFill>
                            <a:schemeClr val="tx1"/>
                          </a:solidFill>
                        </a:rPr>
                        <a:t>נ</a:t>
                      </a:r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ln w="57150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י</a:t>
                      </a:r>
                      <a:endParaRPr lang="he-IL" sz="2800" dirty="0">
                        <a:ln w="57150"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solidFill>
                            <a:schemeClr val="tx1"/>
                          </a:solidFill>
                        </a:rPr>
                        <a:t>י</a:t>
                      </a:r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solidFill>
                            <a:schemeClr val="tx1"/>
                          </a:solidFill>
                        </a:rPr>
                        <a:t>ם</a:t>
                      </a:r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solidFill>
                            <a:schemeClr val="tx1"/>
                          </a:solidFill>
                        </a:rPr>
                        <a:t>נ</a:t>
                      </a:r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solidFill>
                            <a:schemeClr val="tx1"/>
                          </a:solidFill>
                        </a:rPr>
                        <a:t>כ</a:t>
                      </a:r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solidFill>
                            <a:schemeClr val="tx1"/>
                          </a:solidFill>
                        </a:rPr>
                        <a:t>ב</a:t>
                      </a:r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solidFill>
                            <a:schemeClr val="tx1"/>
                          </a:solidFill>
                        </a:rPr>
                        <a:t>ד</a:t>
                      </a:r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solidFill>
                            <a:schemeClr val="tx1"/>
                          </a:solidFill>
                        </a:rPr>
                        <a:t>י</a:t>
                      </a:r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ln w="57150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מ</a:t>
                      </a:r>
                      <a:endParaRPr lang="he-IL" sz="2800" dirty="0">
                        <a:ln w="57150"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solidFill>
                            <a:schemeClr val="tx1"/>
                          </a:solidFill>
                        </a:rPr>
                        <a:t>צ</a:t>
                      </a:r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ln w="57150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נ</a:t>
                      </a:r>
                      <a:endParaRPr lang="he-IL" sz="2800" dirty="0">
                        <a:ln w="57150"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solidFill>
                            <a:schemeClr val="tx1"/>
                          </a:solidFill>
                        </a:rPr>
                        <a:t>ע</a:t>
                      </a:r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solidFill>
                            <a:schemeClr val="tx1"/>
                          </a:solidFill>
                        </a:rPr>
                        <a:t>א</a:t>
                      </a:r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solidFill>
                            <a:schemeClr val="tx1"/>
                          </a:solidFill>
                        </a:rPr>
                        <a:t>ג</a:t>
                      </a:r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solidFill>
                            <a:schemeClr val="tx1"/>
                          </a:solidFill>
                        </a:rPr>
                        <a:t>ז</a:t>
                      </a:r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ln w="57150"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</a:rPr>
                        <a:t>י</a:t>
                      </a:r>
                      <a:endParaRPr lang="he-IL" sz="2800" dirty="0">
                        <a:ln w="57150"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solidFill>
                            <a:schemeClr val="tx1"/>
                          </a:solidFill>
                        </a:rPr>
                        <a:t>ר</a:t>
                      </a:r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 smtClean="0">
                          <a:solidFill>
                            <a:schemeClr val="tx1"/>
                          </a:solidFill>
                        </a:rPr>
                        <a:t>ה</a:t>
                      </a:r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9391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כרטיס 4 – תורה ועבודה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e-IL" dirty="0" smtClean="0"/>
              <a:t>הצגה:</a:t>
            </a:r>
          </a:p>
          <a:p>
            <a:pPr marL="0" indent="0">
              <a:buNone/>
            </a:pPr>
            <a:r>
              <a:rPr lang="he-IL" dirty="0" smtClean="0"/>
              <a:t>יושבים ולומדים.</a:t>
            </a:r>
          </a:p>
          <a:p>
            <a:pPr marL="0" indent="0">
              <a:buNone/>
            </a:pPr>
            <a:r>
              <a:rPr lang="he-IL" dirty="0" smtClean="0"/>
              <a:t>שחקן א: אתה יודע, הציעו לי לקבל משכורת טובה על זה שאנחנו לומדים תורה</a:t>
            </a:r>
          </a:p>
          <a:p>
            <a:pPr marL="0" indent="0">
              <a:buNone/>
            </a:pPr>
            <a:r>
              <a:rPr lang="he-IL" dirty="0" smtClean="0"/>
              <a:t>שחקן ב: תראה מה כתוב ברמב"ם (קוראים </a:t>
            </a:r>
            <a:r>
              <a:rPr lang="he-IL" dirty="0" err="1" smtClean="0"/>
              <a:t>מהפלאקט</a:t>
            </a:r>
            <a:r>
              <a:rPr lang="he-IL" dirty="0" smtClean="0"/>
              <a:t>)</a:t>
            </a:r>
          </a:p>
          <a:p>
            <a:pPr marL="0" indent="0">
              <a:buNone/>
            </a:pPr>
            <a:r>
              <a:rPr lang="he-IL" dirty="0" smtClean="0"/>
              <a:t>שחקן א: אז בוא נלך לעבוד אבל לא נשכח ללמוד תורה ונהיה כמו הרב </a:t>
            </a:r>
            <a:r>
              <a:rPr lang="he-IL" dirty="0" err="1" smtClean="0"/>
              <a:t>קאפח</a:t>
            </a:r>
            <a:endParaRPr lang="he-IL" dirty="0" smtClean="0"/>
          </a:p>
          <a:p>
            <a:pPr marL="0" indent="0">
              <a:buNone/>
            </a:pPr>
            <a:r>
              <a:rPr lang="he-IL" dirty="0" smtClean="0"/>
              <a:t>...</a:t>
            </a:r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7353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כרטיס 5 – </a:t>
            </a:r>
            <a:r>
              <a:rPr lang="he-IL" dirty="0" err="1" smtClean="0"/>
              <a:t>העליה</a:t>
            </a:r>
            <a:r>
              <a:rPr lang="he-IL" dirty="0" smtClean="0"/>
              <a:t> לארץ ישראל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dirty="0" smtClean="0"/>
              <a:t>ישראל, תימן, תל-אביב, עליה, פורט-סעיד, ארגזים, </a:t>
            </a:r>
            <a:r>
              <a:rPr lang="he-IL" dirty="0" err="1" smtClean="0"/>
              <a:t>קאפח</a:t>
            </a:r>
            <a:r>
              <a:rPr lang="he-IL" dirty="0" smtClean="0"/>
              <a:t>, ספר-תורה, </a:t>
            </a:r>
            <a:r>
              <a:rPr lang="he-IL" dirty="0" err="1" smtClean="0"/>
              <a:t>אניה</a:t>
            </a:r>
            <a:r>
              <a:rPr lang="he-IL" dirty="0" smtClean="0"/>
              <a:t>, רכבת, חמור, מטוס, עדן, לילה, נמל, יחיא, נעמה</a:t>
            </a:r>
            <a:endParaRPr lang="he-I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01" t="13287" r="35756" b="51776"/>
          <a:stretch/>
        </p:blipFill>
        <p:spPr bwMode="auto">
          <a:xfrm>
            <a:off x="2339752" y="3212976"/>
            <a:ext cx="4052192" cy="299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824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כרטיס 6 – בישיבת מרכז הרב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he-IL" sz="2000" dirty="0" smtClean="0"/>
              <a:t>הרב היה מ_____ הלומדים</a:t>
            </a:r>
          </a:p>
          <a:p>
            <a:pPr>
              <a:lnSpc>
                <a:spcPct val="150000"/>
              </a:lnSpc>
            </a:pPr>
            <a:r>
              <a:rPr lang="he-IL" sz="2000" dirty="0" smtClean="0"/>
              <a:t>שם הרבנית</a:t>
            </a:r>
          </a:p>
          <a:p>
            <a:pPr>
              <a:lnSpc>
                <a:spcPct val="150000"/>
              </a:lnSpc>
            </a:pPr>
            <a:r>
              <a:rPr lang="he-IL" sz="2000" dirty="0" smtClean="0"/>
              <a:t>ישיבת מרכז ____</a:t>
            </a:r>
          </a:p>
          <a:p>
            <a:pPr>
              <a:lnSpc>
                <a:spcPct val="150000"/>
              </a:lnSpc>
            </a:pPr>
            <a:r>
              <a:rPr lang="he-IL" sz="2000" dirty="0" smtClean="0"/>
              <a:t>למד ונהיה ____</a:t>
            </a:r>
          </a:p>
          <a:p>
            <a:pPr>
              <a:lnSpc>
                <a:spcPct val="150000"/>
              </a:lnSpc>
            </a:pPr>
            <a:r>
              <a:rPr lang="he-IL" sz="2000" dirty="0" smtClean="0"/>
              <a:t>למרות </a:t>
            </a:r>
            <a:r>
              <a:rPr lang="he-IL" sz="2000" dirty="0" err="1" smtClean="0"/>
              <a:t>שהכל</a:t>
            </a:r>
            <a:r>
              <a:rPr lang="he-IL" sz="2000" dirty="0" smtClean="0"/>
              <a:t> היה ____ ישב ולמד</a:t>
            </a:r>
          </a:p>
          <a:p>
            <a:pPr>
              <a:lnSpc>
                <a:spcPct val="150000"/>
              </a:lnSpc>
            </a:pPr>
            <a:r>
              <a:rPr lang="he-IL" sz="2000" dirty="0" smtClean="0"/>
              <a:t>שם ראש הישיבה</a:t>
            </a:r>
          </a:p>
          <a:p>
            <a:pPr>
              <a:lnSpc>
                <a:spcPct val="150000"/>
              </a:lnSpc>
            </a:pPr>
            <a:r>
              <a:rPr lang="he-IL" sz="2000" dirty="0" smtClean="0"/>
              <a:t>מלגת </a:t>
            </a:r>
            <a:r>
              <a:rPr lang="he-IL" sz="2000" b="1" dirty="0" smtClean="0"/>
              <a:t>ל</a:t>
            </a:r>
            <a:r>
              <a:rPr lang="he-IL" sz="2000" dirty="0" smtClean="0"/>
              <a:t>ימודים </a:t>
            </a:r>
            <a:r>
              <a:rPr lang="he-IL" sz="2000" b="1" dirty="0" smtClean="0"/>
              <a:t>ח______</a:t>
            </a:r>
            <a:r>
              <a:rPr lang="he-IL" sz="2000" dirty="0" smtClean="0"/>
              <a:t>   </a:t>
            </a:r>
            <a:r>
              <a:rPr lang="he-IL" sz="2000" dirty="0" smtClean="0"/>
              <a:t>החזי</a:t>
            </a:r>
            <a:r>
              <a:rPr lang="he-IL" sz="2000" b="1" dirty="0" smtClean="0"/>
              <a:t>ר</a:t>
            </a:r>
            <a:r>
              <a:rPr lang="he-IL" sz="2000" dirty="0" smtClean="0"/>
              <a:t> </a:t>
            </a:r>
            <a:r>
              <a:rPr lang="he-IL" sz="2000" b="1" dirty="0" smtClean="0"/>
              <a:t>ע</a:t>
            </a:r>
            <a:r>
              <a:rPr lang="he-IL" sz="2000" dirty="0" smtClean="0"/>
              <a:t>ד </a:t>
            </a:r>
            <a:r>
              <a:rPr lang="he-IL" sz="2000" b="1" dirty="0" smtClean="0"/>
              <a:t>פ</a:t>
            </a:r>
            <a:r>
              <a:rPr lang="he-IL" sz="2000" dirty="0" smtClean="0"/>
              <a:t>רוטה </a:t>
            </a:r>
            <a:r>
              <a:rPr lang="he-IL" sz="2000" dirty="0" smtClean="0"/>
              <a:t>אחרונה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he-IL" sz="2000" dirty="0"/>
              <a:t> </a:t>
            </a:r>
            <a:r>
              <a:rPr lang="he-IL" sz="2000" dirty="0" smtClean="0"/>
              <a:t>           </a:t>
            </a:r>
            <a:r>
              <a:rPr lang="he-IL" sz="2000" dirty="0"/>
              <a:t>(התשובה היא האותיות המודגשות)</a:t>
            </a:r>
          </a:p>
          <a:p>
            <a:pPr marL="0" indent="0">
              <a:lnSpc>
                <a:spcPct val="150000"/>
              </a:lnSpc>
              <a:buNone/>
            </a:pPr>
            <a:endParaRPr lang="he-IL" sz="2000" dirty="0"/>
          </a:p>
        </p:txBody>
      </p:sp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4584998"/>
              </p:ext>
            </p:extLst>
          </p:nvPr>
        </p:nvGraphicFramePr>
        <p:xfrm>
          <a:off x="1619672" y="1628800"/>
          <a:ext cx="1319810" cy="370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63962"/>
                <a:gridCol w="263962"/>
                <a:gridCol w="263962"/>
                <a:gridCol w="263962"/>
                <a:gridCol w="263962"/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טבלה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732181"/>
              </p:ext>
            </p:extLst>
          </p:nvPr>
        </p:nvGraphicFramePr>
        <p:xfrm>
          <a:off x="1787960" y="2194064"/>
          <a:ext cx="1055848" cy="370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63962"/>
                <a:gridCol w="263962"/>
                <a:gridCol w="263962"/>
                <a:gridCol w="263962"/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טבלה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2334611"/>
              </p:ext>
            </p:extLst>
          </p:nvPr>
        </p:nvGraphicFramePr>
        <p:xfrm>
          <a:off x="1907704" y="2770128"/>
          <a:ext cx="791886" cy="370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63962"/>
                <a:gridCol w="263962"/>
                <a:gridCol w="263962"/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טבלה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334858"/>
              </p:ext>
            </p:extLst>
          </p:nvPr>
        </p:nvGraphicFramePr>
        <p:xfrm>
          <a:off x="2051720" y="3284984"/>
          <a:ext cx="527924" cy="370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63962"/>
                <a:gridCol w="263962"/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טבלה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5678306"/>
              </p:ext>
            </p:extLst>
          </p:nvPr>
        </p:nvGraphicFramePr>
        <p:xfrm>
          <a:off x="1835696" y="3789040"/>
          <a:ext cx="791886" cy="370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63962"/>
                <a:gridCol w="263962"/>
                <a:gridCol w="263962"/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טבלה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1077073"/>
              </p:ext>
            </p:extLst>
          </p:nvPr>
        </p:nvGraphicFramePr>
        <p:xfrm>
          <a:off x="1691680" y="4293096"/>
          <a:ext cx="1055848" cy="370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63962"/>
                <a:gridCol w="263962"/>
                <a:gridCol w="263962"/>
                <a:gridCol w="263962"/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טבלה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732590"/>
              </p:ext>
            </p:extLst>
          </p:nvPr>
        </p:nvGraphicFramePr>
        <p:xfrm>
          <a:off x="1547664" y="4797152"/>
          <a:ext cx="1319810" cy="370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63962"/>
                <a:gridCol w="263962"/>
                <a:gridCol w="263962"/>
                <a:gridCol w="263962"/>
                <a:gridCol w="263962"/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1" name="טבלה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6807293"/>
              </p:ext>
            </p:extLst>
          </p:nvPr>
        </p:nvGraphicFramePr>
        <p:xfrm>
          <a:off x="1619672" y="1628800"/>
          <a:ext cx="1319810" cy="370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63962"/>
                <a:gridCol w="263962"/>
                <a:gridCol w="263962"/>
                <a:gridCol w="263962"/>
                <a:gridCol w="263962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1"/>
                          </a:solidFill>
                        </a:rPr>
                        <a:t>ב</a:t>
                      </a:r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1"/>
                          </a:solidFill>
                        </a:rPr>
                        <a:t>כ</a:t>
                      </a:r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1"/>
                          </a:solidFill>
                        </a:rPr>
                        <a:t>י</a:t>
                      </a:r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1"/>
                          </a:solidFill>
                        </a:rPr>
                        <a:t>ר</a:t>
                      </a:r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1"/>
                          </a:solidFill>
                        </a:rPr>
                        <a:t>י</a:t>
                      </a:r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2" name="טבלה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153337"/>
              </p:ext>
            </p:extLst>
          </p:nvPr>
        </p:nvGraphicFramePr>
        <p:xfrm>
          <a:off x="1787960" y="2194064"/>
          <a:ext cx="1055848" cy="370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63962"/>
                <a:gridCol w="263962"/>
                <a:gridCol w="263962"/>
                <a:gridCol w="263962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1"/>
                          </a:solidFill>
                        </a:rPr>
                        <a:t>ב</a:t>
                      </a:r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1"/>
                          </a:solidFill>
                        </a:rPr>
                        <a:t>ר</a:t>
                      </a:r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1"/>
                          </a:solidFill>
                        </a:rPr>
                        <a:t>כ</a:t>
                      </a:r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1"/>
                          </a:solidFill>
                        </a:rPr>
                        <a:t>ה</a:t>
                      </a:r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טבלה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2018529"/>
              </p:ext>
            </p:extLst>
          </p:nvPr>
        </p:nvGraphicFramePr>
        <p:xfrm>
          <a:off x="1907704" y="2770128"/>
          <a:ext cx="791886" cy="370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63962"/>
                <a:gridCol w="263962"/>
                <a:gridCol w="263962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1"/>
                          </a:solidFill>
                        </a:rPr>
                        <a:t>ה</a:t>
                      </a:r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1"/>
                          </a:solidFill>
                        </a:rPr>
                        <a:t>ר</a:t>
                      </a:r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1"/>
                          </a:solidFill>
                        </a:rPr>
                        <a:t>ב</a:t>
                      </a:r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טבלה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8687266"/>
              </p:ext>
            </p:extLst>
          </p:nvPr>
        </p:nvGraphicFramePr>
        <p:xfrm>
          <a:off x="2051720" y="3284984"/>
          <a:ext cx="527924" cy="370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63962"/>
                <a:gridCol w="263962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1"/>
                          </a:solidFill>
                        </a:rPr>
                        <a:t>ר</a:t>
                      </a:r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1"/>
                          </a:solidFill>
                        </a:rPr>
                        <a:t>ב</a:t>
                      </a:r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5" name="טבלה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5522982"/>
              </p:ext>
            </p:extLst>
          </p:nvPr>
        </p:nvGraphicFramePr>
        <p:xfrm>
          <a:off x="1835696" y="3789040"/>
          <a:ext cx="791886" cy="370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63962"/>
                <a:gridCol w="263962"/>
                <a:gridCol w="263962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1"/>
                          </a:solidFill>
                        </a:rPr>
                        <a:t>ח</a:t>
                      </a:r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1"/>
                          </a:solidFill>
                        </a:rPr>
                        <a:t>ר</a:t>
                      </a:r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1"/>
                          </a:solidFill>
                        </a:rPr>
                        <a:t>ב</a:t>
                      </a:r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6" name="טבלה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5264383"/>
              </p:ext>
            </p:extLst>
          </p:nvPr>
        </p:nvGraphicFramePr>
        <p:xfrm>
          <a:off x="1691680" y="4293096"/>
          <a:ext cx="1055848" cy="370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63962"/>
                <a:gridCol w="263962"/>
                <a:gridCol w="263962"/>
                <a:gridCol w="263962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1"/>
                          </a:solidFill>
                        </a:rPr>
                        <a:t>ח</a:t>
                      </a:r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1"/>
                          </a:solidFill>
                        </a:rPr>
                        <a:t>ר</a:t>
                      </a:r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1"/>
                          </a:solidFill>
                        </a:rPr>
                        <a:t>ל</a:t>
                      </a:r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1"/>
                          </a:solidFill>
                        </a:rPr>
                        <a:t>פ</a:t>
                      </a:r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7" name="טבלה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141864"/>
              </p:ext>
            </p:extLst>
          </p:nvPr>
        </p:nvGraphicFramePr>
        <p:xfrm>
          <a:off x="1547664" y="4797152"/>
          <a:ext cx="1319810" cy="370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63962"/>
                <a:gridCol w="263962"/>
                <a:gridCol w="263962"/>
                <a:gridCol w="263962"/>
                <a:gridCol w="263962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1"/>
                          </a:solidFill>
                        </a:rPr>
                        <a:t>ל</a:t>
                      </a:r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1"/>
                          </a:solidFill>
                        </a:rPr>
                        <a:t>ח</a:t>
                      </a:r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1"/>
                          </a:solidFill>
                        </a:rPr>
                        <a:t>ר</a:t>
                      </a:r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1"/>
                          </a:solidFill>
                        </a:rPr>
                        <a:t>ע</a:t>
                      </a:r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1"/>
                          </a:solidFill>
                        </a:rPr>
                        <a:t>פ</a:t>
                      </a:r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" name="הסבר אליפטי 17"/>
          <p:cNvSpPr/>
          <p:nvPr/>
        </p:nvSpPr>
        <p:spPr>
          <a:xfrm>
            <a:off x="179512" y="1916832"/>
            <a:ext cx="864096" cy="1296144"/>
          </a:xfrm>
          <a:prstGeom prst="wedgeEllipseCallout">
            <a:avLst>
              <a:gd name="adj1" fmla="val 138639"/>
              <a:gd name="adj2" fmla="val -125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050" dirty="0" smtClean="0"/>
              <a:t>אות זו משתנה בעליה למעלה</a:t>
            </a:r>
            <a:endParaRPr lang="he-IL" sz="1050" dirty="0"/>
          </a:p>
        </p:txBody>
      </p:sp>
      <p:sp>
        <p:nvSpPr>
          <p:cNvPr id="19" name="הסבר אליפטי 18"/>
          <p:cNvSpPr/>
          <p:nvPr/>
        </p:nvSpPr>
        <p:spPr>
          <a:xfrm>
            <a:off x="251520" y="3429000"/>
            <a:ext cx="864096" cy="1296144"/>
          </a:xfrm>
          <a:prstGeom prst="wedgeEllipseCallout">
            <a:avLst>
              <a:gd name="adj1" fmla="val 138639"/>
              <a:gd name="adj2" fmla="val -125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050" dirty="0" smtClean="0"/>
              <a:t>אות זו משתנה בירידה למטה</a:t>
            </a:r>
            <a:endParaRPr lang="he-IL" sz="1050" dirty="0"/>
          </a:p>
        </p:txBody>
      </p:sp>
      <p:sp>
        <p:nvSpPr>
          <p:cNvPr id="20" name="TextBox 19"/>
          <p:cNvSpPr txBox="1"/>
          <p:nvPr/>
        </p:nvSpPr>
        <p:spPr>
          <a:xfrm>
            <a:off x="5796136" y="4797152"/>
            <a:ext cx="93610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err="1" smtClean="0"/>
              <a:t>ודשית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843060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כרטיס 7 – רבנות ודיינות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067944" y="1600200"/>
            <a:ext cx="4618856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e-IL" sz="1600" dirty="0" smtClean="0"/>
              <a:t>בחר תשובה נכונה וכתוב את האות שלידה בשורה האחרונה:</a:t>
            </a:r>
          </a:p>
          <a:p>
            <a:pPr marL="0" indent="0">
              <a:buNone/>
            </a:pPr>
            <a:r>
              <a:rPr lang="he-IL" sz="1600" dirty="0" smtClean="0"/>
              <a:t>1. איזה מהתפקידים הבאים הוא לא מילא:</a:t>
            </a:r>
          </a:p>
          <a:p>
            <a:pPr marL="914400" lvl="2" indent="0">
              <a:buNone/>
            </a:pPr>
            <a:r>
              <a:rPr lang="he-IL" sz="1200" dirty="0" smtClean="0"/>
              <a:t>א. רב ראשי לישראל</a:t>
            </a:r>
          </a:p>
          <a:p>
            <a:pPr marL="914400" lvl="2" indent="0">
              <a:buNone/>
            </a:pPr>
            <a:r>
              <a:rPr lang="he-IL" sz="1200" dirty="0" smtClean="0"/>
              <a:t>ב. דיין בבית הדין הרבני בתל אביב</a:t>
            </a:r>
          </a:p>
          <a:p>
            <a:pPr marL="914400" lvl="2" indent="0">
              <a:buNone/>
            </a:pPr>
            <a:r>
              <a:rPr lang="he-IL" sz="1200" dirty="0" smtClean="0"/>
              <a:t>ג. דיין בבית הדין הרבני בירושלים</a:t>
            </a:r>
          </a:p>
          <a:p>
            <a:pPr marL="914400" lvl="2" indent="0">
              <a:buNone/>
            </a:pPr>
            <a:r>
              <a:rPr lang="he-IL" sz="1200" dirty="0" smtClean="0"/>
              <a:t>ד. חבר מועצת הרבנות הראשית</a:t>
            </a:r>
          </a:p>
          <a:p>
            <a:pPr marL="114300" indent="0">
              <a:buNone/>
            </a:pPr>
            <a:r>
              <a:rPr lang="he-IL" sz="1600" dirty="0" smtClean="0"/>
              <a:t>2. השנה שבה התחיל להיות דיין היא:</a:t>
            </a:r>
            <a:endParaRPr lang="he-IL" sz="1600" dirty="0"/>
          </a:p>
          <a:p>
            <a:pPr marL="914400" lvl="2" indent="0">
              <a:buNone/>
            </a:pPr>
            <a:r>
              <a:rPr lang="he-IL" sz="1200" dirty="0"/>
              <a:t>א. </a:t>
            </a:r>
            <a:r>
              <a:rPr lang="he-IL" sz="1200" dirty="0" smtClean="0"/>
              <a:t>תש"כ</a:t>
            </a:r>
            <a:endParaRPr lang="he-IL" sz="1200" dirty="0"/>
          </a:p>
          <a:p>
            <a:pPr marL="914400" lvl="2" indent="0">
              <a:buNone/>
            </a:pPr>
            <a:r>
              <a:rPr lang="he-IL" sz="1200" dirty="0" smtClean="0"/>
              <a:t>ב. תש"ג</a:t>
            </a:r>
            <a:endParaRPr lang="he-IL" sz="1200" dirty="0"/>
          </a:p>
          <a:p>
            <a:pPr marL="914400" lvl="2" indent="0">
              <a:buNone/>
            </a:pPr>
            <a:r>
              <a:rPr lang="he-IL" sz="1200" dirty="0"/>
              <a:t>ג. </a:t>
            </a:r>
            <a:r>
              <a:rPr lang="he-IL" sz="1200" dirty="0" smtClean="0"/>
              <a:t>תש"י</a:t>
            </a:r>
            <a:endParaRPr lang="he-IL" sz="1200" dirty="0"/>
          </a:p>
          <a:p>
            <a:pPr marL="914400" lvl="2" indent="0">
              <a:buNone/>
            </a:pPr>
            <a:r>
              <a:rPr lang="he-IL" sz="1200" dirty="0"/>
              <a:t>ד. </a:t>
            </a:r>
            <a:r>
              <a:rPr lang="he-IL" sz="1200" dirty="0" smtClean="0"/>
              <a:t>אף תשובה לא נכונה</a:t>
            </a:r>
          </a:p>
          <a:p>
            <a:pPr marL="114300" indent="0">
              <a:buNone/>
            </a:pPr>
            <a:r>
              <a:rPr lang="he-IL" sz="1600" dirty="0" smtClean="0"/>
              <a:t>3. מספר השנים שהיה דיין עם הרב עובדיה יוסף:</a:t>
            </a:r>
          </a:p>
          <a:p>
            <a:pPr marL="914400" lvl="2" indent="0">
              <a:buNone/>
            </a:pPr>
            <a:r>
              <a:rPr lang="he-IL" sz="1200" dirty="0"/>
              <a:t>א. </a:t>
            </a:r>
            <a:r>
              <a:rPr lang="he-IL" sz="1200" dirty="0" smtClean="0"/>
              <a:t>6</a:t>
            </a:r>
            <a:endParaRPr lang="he-IL" sz="1200" dirty="0"/>
          </a:p>
          <a:p>
            <a:pPr marL="914400" lvl="2" indent="0">
              <a:buNone/>
            </a:pPr>
            <a:r>
              <a:rPr lang="he-IL" sz="1200" dirty="0"/>
              <a:t>ב. </a:t>
            </a:r>
            <a:r>
              <a:rPr lang="he-IL" sz="1200" dirty="0" smtClean="0"/>
              <a:t>20</a:t>
            </a:r>
            <a:endParaRPr lang="he-IL" sz="1200" dirty="0"/>
          </a:p>
          <a:p>
            <a:pPr marL="914400" lvl="2" indent="0">
              <a:buNone/>
            </a:pPr>
            <a:r>
              <a:rPr lang="he-IL" sz="1200" dirty="0"/>
              <a:t>ג. </a:t>
            </a:r>
            <a:r>
              <a:rPr lang="he-IL" sz="1200" dirty="0" smtClean="0"/>
              <a:t>17</a:t>
            </a:r>
            <a:endParaRPr lang="he-IL" sz="1200" dirty="0"/>
          </a:p>
          <a:p>
            <a:pPr marL="914400" lvl="2" indent="0">
              <a:buNone/>
            </a:pPr>
            <a:r>
              <a:rPr lang="he-IL" sz="1200" dirty="0"/>
              <a:t>ד. </a:t>
            </a:r>
            <a:r>
              <a:rPr lang="he-IL" sz="1200" dirty="0" smtClean="0"/>
              <a:t>7</a:t>
            </a:r>
          </a:p>
          <a:p>
            <a:pPr marL="114300" indent="0">
              <a:buNone/>
            </a:pPr>
            <a:r>
              <a:rPr lang="he-IL" sz="1700" dirty="0" smtClean="0"/>
              <a:t>4. מה הרב אליהו לא אמר עליו</a:t>
            </a:r>
          </a:p>
          <a:p>
            <a:pPr marL="914400" lvl="2" indent="0">
              <a:buNone/>
            </a:pPr>
            <a:r>
              <a:rPr lang="he-IL" sz="1200" dirty="0" smtClean="0"/>
              <a:t>א. שהיה שתקן</a:t>
            </a:r>
          </a:p>
          <a:p>
            <a:pPr marL="914400" lvl="2" indent="0">
              <a:buNone/>
            </a:pPr>
            <a:r>
              <a:rPr lang="he-IL" sz="1200" dirty="0" smtClean="0"/>
              <a:t>ב. היה לו מח עצום</a:t>
            </a:r>
          </a:p>
          <a:p>
            <a:pPr marL="914400" lvl="2" indent="0">
              <a:buNone/>
            </a:pPr>
            <a:r>
              <a:rPr lang="he-IL" sz="1200" dirty="0" smtClean="0"/>
              <a:t>ג</a:t>
            </a:r>
            <a:r>
              <a:rPr lang="he-IL" sz="1200" dirty="0"/>
              <a:t>. </a:t>
            </a:r>
            <a:r>
              <a:rPr lang="he-IL" sz="1200" dirty="0" smtClean="0"/>
              <a:t> נשמת הרמב"ם </a:t>
            </a:r>
            <a:r>
              <a:rPr lang="he-IL" sz="1200" dirty="0" err="1" smtClean="0"/>
              <a:t>נתעברה</a:t>
            </a:r>
            <a:r>
              <a:rPr lang="he-IL" sz="1200" dirty="0" smtClean="0"/>
              <a:t> בו</a:t>
            </a:r>
            <a:endParaRPr lang="he-IL" sz="1200" dirty="0"/>
          </a:p>
          <a:p>
            <a:pPr marL="914400" lvl="2" indent="0">
              <a:buNone/>
            </a:pPr>
            <a:r>
              <a:rPr lang="he-IL" sz="1200" dirty="0"/>
              <a:t>ד. </a:t>
            </a:r>
            <a:r>
              <a:rPr lang="he-IL" sz="1200" dirty="0" smtClean="0"/>
              <a:t>זכה לרוח הקודש</a:t>
            </a:r>
            <a:endParaRPr lang="he-IL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5220072" y="2040230"/>
            <a:ext cx="576064" cy="38933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300" b="1" dirty="0" smtClean="0"/>
              <a:t>פ</a:t>
            </a:r>
          </a:p>
          <a:p>
            <a:r>
              <a:rPr lang="he-IL" sz="1300" b="1" dirty="0" smtClean="0"/>
              <a:t>ג</a:t>
            </a:r>
          </a:p>
          <a:p>
            <a:r>
              <a:rPr lang="he-IL" sz="1300" b="1" dirty="0" smtClean="0"/>
              <a:t>ד</a:t>
            </a:r>
          </a:p>
          <a:p>
            <a:r>
              <a:rPr lang="he-IL" sz="1300" b="1" dirty="0" smtClean="0"/>
              <a:t>ח</a:t>
            </a:r>
          </a:p>
          <a:p>
            <a:endParaRPr lang="he-IL" sz="1300" b="1" dirty="0"/>
          </a:p>
          <a:p>
            <a:r>
              <a:rPr lang="he-IL" sz="1300" b="1" dirty="0" smtClean="0"/>
              <a:t>ב</a:t>
            </a:r>
          </a:p>
          <a:p>
            <a:r>
              <a:rPr lang="he-IL" sz="1300" b="1" dirty="0" smtClean="0"/>
              <a:t>ד</a:t>
            </a:r>
          </a:p>
          <a:p>
            <a:r>
              <a:rPr lang="he-IL" sz="1300" b="1" dirty="0" smtClean="0"/>
              <a:t>י</a:t>
            </a:r>
          </a:p>
          <a:p>
            <a:r>
              <a:rPr lang="he-IL" sz="1300" b="1" dirty="0" smtClean="0"/>
              <a:t>ק</a:t>
            </a:r>
          </a:p>
          <a:p>
            <a:endParaRPr lang="he-IL" sz="1300" b="1" dirty="0"/>
          </a:p>
          <a:p>
            <a:r>
              <a:rPr lang="he-IL" sz="1300" b="1" dirty="0" smtClean="0"/>
              <a:t>ה</a:t>
            </a:r>
          </a:p>
          <a:p>
            <a:r>
              <a:rPr lang="he-IL" sz="1300" b="1" dirty="0" smtClean="0"/>
              <a:t>ס</a:t>
            </a:r>
          </a:p>
          <a:p>
            <a:r>
              <a:rPr lang="he-IL" sz="1300" b="1" dirty="0" smtClean="0"/>
              <a:t>ל</a:t>
            </a:r>
          </a:p>
          <a:p>
            <a:r>
              <a:rPr lang="he-IL" sz="1300" b="1" dirty="0" smtClean="0"/>
              <a:t>ש</a:t>
            </a:r>
          </a:p>
          <a:p>
            <a:endParaRPr lang="he-IL" sz="1300" b="1" dirty="0"/>
          </a:p>
          <a:p>
            <a:r>
              <a:rPr lang="he-IL" sz="1300" b="1" dirty="0" smtClean="0"/>
              <a:t>ל</a:t>
            </a:r>
          </a:p>
          <a:p>
            <a:r>
              <a:rPr lang="he-IL" sz="1300" b="1" dirty="0" smtClean="0"/>
              <a:t>פ</a:t>
            </a:r>
          </a:p>
          <a:p>
            <a:r>
              <a:rPr lang="he-IL" sz="1300" b="1" dirty="0" smtClean="0"/>
              <a:t>ר</a:t>
            </a:r>
          </a:p>
          <a:p>
            <a:r>
              <a:rPr lang="he-IL" sz="1300" b="1" dirty="0"/>
              <a:t>א</a:t>
            </a:r>
            <a:endParaRPr lang="he-IL" sz="1300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043608" y="6021288"/>
            <a:ext cx="352839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אם פתרתם נכון יצא לכם של </a:t>
            </a:r>
            <a:r>
              <a:rPr lang="he-IL" dirty="0" err="1" smtClean="0"/>
              <a:t>של</a:t>
            </a:r>
            <a:r>
              <a:rPr lang="he-IL" dirty="0" smtClean="0"/>
              <a:t> מכון: __</a:t>
            </a:r>
            <a:r>
              <a:rPr lang="en-US" dirty="0" smtClean="0"/>
              <a:t> </a:t>
            </a:r>
            <a:r>
              <a:rPr lang="he-IL" dirty="0" smtClean="0"/>
              <a:t>  ___</a:t>
            </a:r>
            <a:r>
              <a:rPr lang="en-US" dirty="0" smtClean="0"/>
              <a:t>  </a:t>
            </a:r>
            <a:r>
              <a:rPr lang="he-IL" dirty="0" smtClean="0"/>
              <a:t>___</a:t>
            </a:r>
            <a:r>
              <a:rPr lang="en-US" dirty="0" smtClean="0"/>
              <a:t>  </a:t>
            </a:r>
            <a:r>
              <a:rPr lang="he-IL" dirty="0" smtClean="0"/>
              <a:t>___</a:t>
            </a:r>
            <a:endParaRPr lang="he-IL" dirty="0"/>
          </a:p>
        </p:txBody>
      </p:sp>
      <p:sp>
        <p:nvSpPr>
          <p:cNvPr id="7" name="TextBox 6"/>
          <p:cNvSpPr txBox="1"/>
          <p:nvPr/>
        </p:nvSpPr>
        <p:spPr>
          <a:xfrm>
            <a:off x="2483768" y="6237312"/>
            <a:ext cx="208823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פ      י       ש     ל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475387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כרטיס 8 הרמב"ם של דורנו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980928"/>
          </a:xfrm>
        </p:spPr>
        <p:txBody>
          <a:bodyPr/>
          <a:lstStyle/>
          <a:p>
            <a:pPr marL="0" indent="0">
              <a:buNone/>
            </a:pPr>
            <a:r>
              <a:rPr lang="he-IL" dirty="0" smtClean="0"/>
              <a:t>באיזה הקשר מובאים המספרים הבאים:</a:t>
            </a:r>
          </a:p>
          <a:p>
            <a:r>
              <a:rPr lang="he-IL" dirty="0" smtClean="0"/>
              <a:t>300</a:t>
            </a:r>
          </a:p>
          <a:p>
            <a:r>
              <a:rPr lang="he-IL" dirty="0" smtClean="0"/>
              <a:t>40</a:t>
            </a:r>
          </a:p>
          <a:p>
            <a:r>
              <a:rPr lang="he-IL" dirty="0" smtClean="0"/>
              <a:t>70</a:t>
            </a:r>
          </a:p>
          <a:p>
            <a:pPr marL="0" indent="0">
              <a:buNone/>
            </a:pPr>
            <a:r>
              <a:rPr lang="he-IL" dirty="0" smtClean="0"/>
              <a:t>מתח קו בין הביטוי להקשר שלו:</a:t>
            </a:r>
          </a:p>
          <a:p>
            <a:endParaRPr lang="he-IL" dirty="0"/>
          </a:p>
        </p:txBody>
      </p:sp>
      <p:sp>
        <p:nvSpPr>
          <p:cNvPr id="5" name="TextBox 4"/>
          <p:cNvSpPr txBox="1"/>
          <p:nvPr/>
        </p:nvSpPr>
        <p:spPr>
          <a:xfrm>
            <a:off x="1403648" y="2276872"/>
            <a:ext cx="5976664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פירושים על הרמב"ם שהרב עבר עליהם</a:t>
            </a:r>
          </a:p>
          <a:p>
            <a:endParaRPr lang="he-IL" sz="2000" dirty="0"/>
          </a:p>
          <a:p>
            <a:r>
              <a:rPr lang="he-IL" sz="2000" dirty="0" smtClean="0"/>
              <a:t>מספר הפעמים שעבר על פירוש המשניות</a:t>
            </a:r>
          </a:p>
          <a:p>
            <a:endParaRPr lang="he-IL" sz="2000" dirty="0"/>
          </a:p>
          <a:p>
            <a:r>
              <a:rPr lang="he-IL" sz="2000" dirty="0" smtClean="0"/>
              <a:t>מספר הספרים שהוציא לאור</a:t>
            </a:r>
            <a:endParaRPr lang="he-IL" sz="2000" dirty="0"/>
          </a:p>
        </p:txBody>
      </p:sp>
      <p:graphicFrame>
        <p:nvGraphicFramePr>
          <p:cNvPr id="6" name="טבלה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634201"/>
              </p:ext>
            </p:extLst>
          </p:nvPr>
        </p:nvGraphicFramePr>
        <p:xfrm>
          <a:off x="0" y="4653136"/>
          <a:ext cx="7643664" cy="1483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547888"/>
                <a:gridCol w="208280"/>
                <a:gridCol w="4887496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b="1" dirty="0" smtClean="0">
                          <a:solidFill>
                            <a:schemeClr val="tx1"/>
                          </a:solidFill>
                        </a:rPr>
                        <a:t>אוצר בלום</a:t>
                      </a:r>
                      <a:endParaRPr lang="he-IL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b="0" dirty="0" smtClean="0">
                          <a:solidFill>
                            <a:schemeClr val="tx1"/>
                          </a:solidFill>
                        </a:rPr>
                        <a:t>הרב לא השתמש בהם</a:t>
                      </a:r>
                      <a:endParaRPr lang="he-IL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b="1" dirty="0" smtClean="0">
                          <a:solidFill>
                            <a:schemeClr val="tx1"/>
                          </a:solidFill>
                        </a:rPr>
                        <a:t>אמצעים טכנולוגיים</a:t>
                      </a:r>
                      <a:endParaRPr lang="he-IL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b="0" dirty="0" smtClean="0">
                          <a:solidFill>
                            <a:schemeClr val="tx1"/>
                          </a:solidFill>
                        </a:rPr>
                        <a:t>הספר של הרמב"ם שהרב תירגם</a:t>
                      </a:r>
                      <a:endParaRPr lang="he-IL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b="1" dirty="0" smtClean="0">
                          <a:solidFill>
                            <a:schemeClr val="tx1"/>
                          </a:solidFill>
                        </a:rPr>
                        <a:t>מורה נבוכים</a:t>
                      </a:r>
                      <a:endParaRPr lang="he-IL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b="0" dirty="0" smtClean="0">
                          <a:solidFill>
                            <a:schemeClr val="tx1"/>
                          </a:solidFill>
                        </a:rPr>
                        <a:t>כתבי היד שהרב הביא מתימן</a:t>
                      </a:r>
                      <a:endParaRPr lang="he-IL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b="1" dirty="0" smtClean="0">
                          <a:solidFill>
                            <a:schemeClr val="tx1"/>
                          </a:solidFill>
                        </a:rPr>
                        <a:t>מכמני התורה</a:t>
                      </a:r>
                      <a:endParaRPr lang="he-IL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b="0" dirty="0" smtClean="0">
                          <a:solidFill>
                            <a:schemeClr val="tx1"/>
                          </a:solidFill>
                        </a:rPr>
                        <a:t>הידע של הרב היה בכולם</a:t>
                      </a:r>
                      <a:endParaRPr lang="he-IL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8" name="מחבר חץ ישר 7"/>
          <p:cNvCxnSpPr/>
          <p:nvPr/>
        </p:nvCxnSpPr>
        <p:spPr>
          <a:xfrm flipH="1">
            <a:off x="4932040" y="4797152"/>
            <a:ext cx="1296144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מחבר חץ ישר 9"/>
          <p:cNvCxnSpPr/>
          <p:nvPr/>
        </p:nvCxnSpPr>
        <p:spPr>
          <a:xfrm flipH="1" flipV="1">
            <a:off x="5004048" y="4941168"/>
            <a:ext cx="72008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מחבר חץ ישר 11"/>
          <p:cNvCxnSpPr/>
          <p:nvPr/>
        </p:nvCxnSpPr>
        <p:spPr>
          <a:xfrm flipH="1" flipV="1">
            <a:off x="4932040" y="5229200"/>
            <a:ext cx="144016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מחבר חץ ישר 13"/>
          <p:cNvCxnSpPr/>
          <p:nvPr/>
        </p:nvCxnSpPr>
        <p:spPr>
          <a:xfrm flipH="1">
            <a:off x="5004048" y="5949280"/>
            <a:ext cx="122413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2362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כרטיס 9 – הולך תמים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e-IL" dirty="0" smtClean="0"/>
              <a:t>אנו </a:t>
            </a:r>
            <a:r>
              <a:rPr lang="he-IL" dirty="0"/>
              <a:t>יכולים ללכת </a:t>
            </a:r>
            <a:r>
              <a:rPr lang="he-IL" dirty="0" smtClean="0"/>
              <a:t>בדרכו של הרב, שכן הרב היה בעל מידות מיוחדות:</a:t>
            </a:r>
          </a:p>
          <a:p>
            <a:pPr marL="0" indent="0">
              <a:buNone/>
            </a:pPr>
            <a:r>
              <a:rPr lang="he-IL" dirty="0" smtClean="0"/>
              <a:t>עליכם לספר סיפור על עצמכם שבו יופיעו התכונות הבאות, כפי שהם מופיעות בכרטיס על הרב:</a:t>
            </a:r>
          </a:p>
          <a:p>
            <a:r>
              <a:rPr lang="he-IL" dirty="0" smtClean="0"/>
              <a:t>דייקנות</a:t>
            </a:r>
          </a:p>
          <a:p>
            <a:r>
              <a:rPr lang="he-IL" dirty="0" smtClean="0"/>
              <a:t>התמדה</a:t>
            </a:r>
          </a:p>
          <a:p>
            <a:r>
              <a:rPr lang="he-IL" dirty="0" smtClean="0"/>
              <a:t>מתרחק ממחלוקת</a:t>
            </a:r>
            <a:endParaRPr lang="he-IL" dirty="0"/>
          </a:p>
          <a:p>
            <a:r>
              <a:rPr lang="he-IL" dirty="0" smtClean="0"/>
              <a:t>איש אמת</a:t>
            </a:r>
          </a:p>
          <a:p>
            <a:r>
              <a:rPr lang="he-IL" dirty="0" smtClean="0"/>
              <a:t>עניו</a:t>
            </a:r>
          </a:p>
          <a:p>
            <a:r>
              <a:rPr lang="he-IL" dirty="0" smtClean="0"/>
              <a:t>צנוע</a:t>
            </a:r>
          </a:p>
          <a:p>
            <a:r>
              <a:rPr lang="he-IL" dirty="0" smtClean="0"/>
              <a:t>עושה </a:t>
            </a:r>
            <a:r>
              <a:rPr lang="he-IL" dirty="0" err="1" smtClean="0"/>
              <a:t>הכל</a:t>
            </a:r>
            <a:r>
              <a:rPr lang="he-IL" dirty="0" smtClean="0"/>
              <a:t> לשם שמים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96495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כרטיס 10 – פרס ישראל</a:t>
            </a:r>
            <a:endParaRPr lang="he-IL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8" t="13359" r="30966" b="5188"/>
          <a:stretch/>
        </p:blipFill>
        <p:spPr bwMode="auto">
          <a:xfrm>
            <a:off x="2483768" y="1268760"/>
            <a:ext cx="4308975" cy="526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76256" y="1340768"/>
            <a:ext cx="2016224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צבעו את הדף והשלימו לכל אחת מהדמויות מדוע זכת/ה בפרס ישראל</a:t>
            </a:r>
            <a:endParaRPr lang="he-IL" dirty="0"/>
          </a:p>
        </p:txBody>
      </p:sp>
      <p:sp>
        <p:nvSpPr>
          <p:cNvPr id="5" name="הסבר מלבני 4"/>
          <p:cNvSpPr/>
          <p:nvPr/>
        </p:nvSpPr>
        <p:spPr>
          <a:xfrm>
            <a:off x="6948264" y="3573016"/>
            <a:ext cx="1944216" cy="2304256"/>
          </a:xfrm>
          <a:prstGeom prst="wedgeRectCallout">
            <a:avLst>
              <a:gd name="adj1" fmla="val -114294"/>
              <a:gd name="adj2" fmla="val -4535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הסבר מלבני 6"/>
          <p:cNvSpPr/>
          <p:nvPr/>
        </p:nvSpPr>
        <p:spPr>
          <a:xfrm>
            <a:off x="683568" y="3140968"/>
            <a:ext cx="1944216" cy="2304256"/>
          </a:xfrm>
          <a:prstGeom prst="wedgeRectCallout">
            <a:avLst>
              <a:gd name="adj1" fmla="val 107600"/>
              <a:gd name="adj2" fmla="val -1534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TextBox 5"/>
          <p:cNvSpPr txBox="1"/>
          <p:nvPr/>
        </p:nvSpPr>
        <p:spPr>
          <a:xfrm>
            <a:off x="683568" y="2924944"/>
            <a:ext cx="820891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 smtClean="0"/>
          </a:p>
          <a:p>
            <a:r>
              <a:rPr lang="he-IL" dirty="0"/>
              <a:t>	</a:t>
            </a:r>
            <a:r>
              <a:rPr lang="he-IL" dirty="0" smtClean="0"/>
              <a:t>					            זכתה בפרס ישראל 						           כי</a:t>
            </a:r>
          </a:p>
          <a:p>
            <a:r>
              <a:rPr lang="he-IL" dirty="0" smtClean="0"/>
              <a:t>זכה בפרס ישראל כי</a:t>
            </a:r>
            <a:endParaRPr lang="he-IL" dirty="0"/>
          </a:p>
        </p:txBody>
      </p:sp>
      <p:sp>
        <p:nvSpPr>
          <p:cNvPr id="8" name="TextBox 7"/>
          <p:cNvSpPr txBox="1"/>
          <p:nvPr/>
        </p:nvSpPr>
        <p:spPr>
          <a:xfrm>
            <a:off x="683568" y="4221088"/>
            <a:ext cx="806489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תרגום של פירוש                                                                          מעשי החסד הרבים המשניות לרמב"ם                                                                         שעשתה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666502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625</Words>
  <Application>Microsoft Office PowerPoint</Application>
  <PresentationFormat>‫הצגה על המסך (4:3)</PresentationFormat>
  <Paragraphs>217</Paragraphs>
  <Slides>10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10</vt:i4>
      </vt:variant>
    </vt:vector>
  </HeadingPairs>
  <TitlesOfParts>
    <vt:vector size="11" baseType="lpstr">
      <vt:lpstr>ערכת נושא Office</vt:lpstr>
      <vt:lpstr>תשובות למשימות למרכז למידה</vt:lpstr>
      <vt:lpstr>כרטיס 2-שורשים</vt:lpstr>
      <vt:lpstr>כרטיס 3 נישואים</vt:lpstr>
      <vt:lpstr>כרטיס 4 – תורה ועבודה</vt:lpstr>
      <vt:lpstr>כרטיס 5 – העליה לארץ ישראל</vt:lpstr>
      <vt:lpstr>כרטיס 6 – בישיבת מרכז הרב</vt:lpstr>
      <vt:lpstr>כרטיס 7 – רבנות ודיינות</vt:lpstr>
      <vt:lpstr>כרטיס 8 הרמב"ם של דורנו</vt:lpstr>
      <vt:lpstr>כרטיס 9 – הולך תמים</vt:lpstr>
      <vt:lpstr>כרטיס 10 – פרס ישראל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משימות למרכז למידה</dc:title>
  <dc:creator>User</dc:creator>
  <cp:lastModifiedBy>User</cp:lastModifiedBy>
  <cp:revision>10</cp:revision>
  <dcterms:created xsi:type="dcterms:W3CDTF">2015-12-17T17:07:46Z</dcterms:created>
  <dcterms:modified xsi:type="dcterms:W3CDTF">2015-12-18T12:29:48Z</dcterms:modified>
</cp:coreProperties>
</file>